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Roboto Black"/>
      <p:bold r:id="rId22"/>
      <p:boldItalic r:id="rId23"/>
    </p:embeddedFont>
    <p:embeddedFont>
      <p:font typeface="Roboto Medium"/>
      <p:regular r:id="rId24"/>
      <p:bold r:id="rId25"/>
      <p:italic r:id="rId26"/>
      <p:boldItalic r:id="rId27"/>
    </p:embeddedFon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obotoBlack-bold.fntdata"/><Relationship Id="rId21" Type="http://schemas.openxmlformats.org/officeDocument/2006/relationships/slide" Target="slides/slide17.xml"/><Relationship Id="rId24" Type="http://schemas.openxmlformats.org/officeDocument/2006/relationships/font" Target="fonts/RobotoMedium-regular.fntdata"/><Relationship Id="rId23" Type="http://schemas.openxmlformats.org/officeDocument/2006/relationships/font" Target="fonts/RobotoBlack-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Medium-italic.fntdata"/><Relationship Id="rId25" Type="http://schemas.openxmlformats.org/officeDocument/2006/relationships/font" Target="fonts/RobotoMedium-bold.fntdata"/><Relationship Id="rId28" Type="http://schemas.openxmlformats.org/officeDocument/2006/relationships/font" Target="fonts/Roboto-regular.fntdata"/><Relationship Id="rId27" Type="http://schemas.openxmlformats.org/officeDocument/2006/relationships/font" Target="fonts/RobotoMedium-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2845313d7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2845313d7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2845313d7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2845313d7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2845313d7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2845313d7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2845313d7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2845313d7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2845313d7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2845313d7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2845313d7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2845313d7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2845313d7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2845313d7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2845313d7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2845313d7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282d666f3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282d666f3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282d666f3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282d666f3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282d666f3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282d666f3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282d666f3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282d666f3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2845313d7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2845313d7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2845313d7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2845313d7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2845313d7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2845313d7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2845313d7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2845313d7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13.png"/><Relationship Id="rId8"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84000"/>
          </a:blip>
          <a:stretch>
            <a:fillRect/>
          </a:stretch>
        </p:blipFill>
        <p:spPr>
          <a:xfrm>
            <a:off x="1117550" y="290113"/>
            <a:ext cx="6908900" cy="4563275"/>
          </a:xfrm>
          <a:prstGeom prst="rect">
            <a:avLst/>
          </a:prstGeom>
          <a:noFill/>
          <a:ln cap="flat" cmpd="sng" w="28575">
            <a:solidFill>
              <a:schemeClr val="lt1"/>
            </a:solidFill>
            <a:prstDash val="solid"/>
            <a:round/>
            <a:headEnd len="sm" w="sm" type="none"/>
            <a:tailEnd len="sm" w="sm" type="none"/>
          </a:ln>
        </p:spPr>
      </p:pic>
      <p:sp>
        <p:nvSpPr>
          <p:cNvPr id="55" name="Google Shape;55;p13"/>
          <p:cNvSpPr txBox="1"/>
          <p:nvPr/>
        </p:nvSpPr>
        <p:spPr>
          <a:xfrm>
            <a:off x="3192125" y="1832850"/>
            <a:ext cx="2591700" cy="738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lt1"/>
                </a:solidFill>
                <a:latin typeface="Roboto Black"/>
                <a:ea typeface="Roboto Black"/>
                <a:cs typeface="Roboto Black"/>
                <a:sym typeface="Roboto Black"/>
              </a:rPr>
              <a:t>LetsGo</a:t>
            </a:r>
            <a:r>
              <a:rPr lang="en" sz="3600">
                <a:solidFill>
                  <a:schemeClr val="lt1"/>
                </a:solidFill>
                <a:latin typeface="Roboto Black"/>
                <a:ea typeface="Roboto Black"/>
                <a:cs typeface="Roboto Black"/>
                <a:sym typeface="Roboto Black"/>
              </a:rPr>
              <a:t> App</a:t>
            </a:r>
            <a:endParaRPr sz="3600">
              <a:solidFill>
                <a:schemeClr val="lt1"/>
              </a:solidFill>
              <a:latin typeface="Roboto Black"/>
              <a:ea typeface="Roboto Black"/>
              <a:cs typeface="Roboto Black"/>
              <a:sym typeface="Roboto Black"/>
            </a:endParaRPr>
          </a:p>
        </p:txBody>
      </p:sp>
      <p:cxnSp>
        <p:nvCxnSpPr>
          <p:cNvPr id="56" name="Google Shape;56;p13"/>
          <p:cNvCxnSpPr/>
          <p:nvPr/>
        </p:nvCxnSpPr>
        <p:spPr>
          <a:xfrm>
            <a:off x="3179525" y="2601875"/>
            <a:ext cx="2616900" cy="0"/>
          </a:xfrm>
          <a:prstGeom prst="straightConnector1">
            <a:avLst/>
          </a:prstGeom>
          <a:noFill/>
          <a:ln cap="flat" cmpd="sng" w="28575">
            <a:solidFill>
              <a:schemeClr val="lt1"/>
            </a:solidFill>
            <a:prstDash val="solid"/>
            <a:round/>
            <a:headEnd len="med" w="med" type="none"/>
            <a:tailEnd len="med" w="med" type="none"/>
          </a:ln>
          <a:effectLst>
            <a:outerShdw blurRad="57150" rotWithShape="0" algn="bl" dir="5400000" dist="19050">
              <a:srgbClr val="000000">
                <a:alpha val="50000"/>
              </a:srgbClr>
            </a:outerShdw>
          </a:effectLst>
        </p:spPr>
      </p:cxnSp>
      <p:sp>
        <p:nvSpPr>
          <p:cNvPr id="57" name="Google Shape;57;p13"/>
          <p:cNvSpPr txBox="1"/>
          <p:nvPr/>
        </p:nvSpPr>
        <p:spPr>
          <a:xfrm>
            <a:off x="1716425" y="2873150"/>
            <a:ext cx="5543100" cy="542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 </a:t>
            </a:r>
            <a:r>
              <a:rPr lang="en" sz="2400">
                <a:solidFill>
                  <a:schemeClr val="lt1"/>
                </a:solidFill>
                <a:latin typeface="Roboto Medium"/>
                <a:ea typeface="Roboto Medium"/>
                <a:cs typeface="Roboto Medium"/>
                <a:sym typeface="Roboto Medium"/>
              </a:rPr>
              <a:t>UX2 Case Study   |   Brandon Norton</a:t>
            </a:r>
            <a:endParaRPr sz="2400">
              <a:solidFill>
                <a:schemeClr val="lt1"/>
              </a:solidFill>
              <a:latin typeface="Roboto Medium"/>
              <a:ea typeface="Roboto Medium"/>
              <a:cs typeface="Roboto Medium"/>
              <a:sym typeface="Roboto Medium"/>
            </a:endParaRPr>
          </a:p>
        </p:txBody>
      </p:sp>
      <p:sp>
        <p:nvSpPr>
          <p:cNvPr id="58" name="Google Shape;58;p13"/>
          <p:cNvSpPr txBox="1"/>
          <p:nvPr/>
        </p:nvSpPr>
        <p:spPr>
          <a:xfrm>
            <a:off x="2878150" y="4003300"/>
            <a:ext cx="28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sp>
        <p:nvSpPr>
          <p:cNvPr id="59" name="Google Shape;59;p13"/>
          <p:cNvSpPr txBox="1"/>
          <p:nvPr/>
        </p:nvSpPr>
        <p:spPr>
          <a:xfrm>
            <a:off x="3626525" y="3495400"/>
            <a:ext cx="1722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Roboto"/>
                <a:ea typeface="Roboto"/>
                <a:cs typeface="Roboto"/>
                <a:sym typeface="Roboto"/>
              </a:rPr>
              <a:t> </a:t>
            </a:r>
            <a:r>
              <a:rPr lang="en" sz="2100">
                <a:solidFill>
                  <a:schemeClr val="lt1"/>
                </a:solidFill>
                <a:latin typeface="Roboto Medium"/>
                <a:ea typeface="Roboto Medium"/>
                <a:cs typeface="Roboto Medium"/>
                <a:sym typeface="Roboto Medium"/>
              </a:rPr>
              <a:t>March 2023</a:t>
            </a:r>
            <a:endParaRPr sz="2100">
              <a:solidFill>
                <a:schemeClr val="lt1"/>
              </a:solidFill>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nvSpPr>
        <p:spPr>
          <a:xfrm>
            <a:off x="1913675" y="657475"/>
            <a:ext cx="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6" name="Google Shape;146;p22"/>
          <p:cNvSpPr txBox="1"/>
          <p:nvPr/>
        </p:nvSpPr>
        <p:spPr>
          <a:xfrm>
            <a:off x="4570000" y="896650"/>
            <a:ext cx="4456200" cy="34863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Most people are somewhat satisfied with their social lives.</a:t>
            </a:r>
            <a:endParaRPr sz="1200">
              <a:latin typeface="Roboto Medium"/>
              <a:ea typeface="Roboto Medium"/>
              <a:cs typeface="Roboto Medium"/>
              <a:sym typeface="Roboto Medium"/>
            </a:endParaRPr>
          </a:p>
          <a:p>
            <a:pPr indent="-304800" lvl="1" marL="9144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Those that are not satisfied are very dissatisfied.</a:t>
            </a:r>
            <a:endParaRPr sz="1200">
              <a:latin typeface="Roboto Medium"/>
              <a:ea typeface="Roboto Medium"/>
              <a:cs typeface="Roboto Medium"/>
              <a:sym typeface="Roboto Medium"/>
            </a:endParaRPr>
          </a:p>
          <a:p>
            <a:pPr indent="-304800" lvl="1" marL="9144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No one is very satisfied with their social life.</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900">
              <a:latin typeface="Roboto Medium"/>
              <a:ea typeface="Roboto Medium"/>
              <a:cs typeface="Roboto Medium"/>
              <a:sym typeface="Roboto Medium"/>
            </a:endParaRPr>
          </a:p>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Everyone feels that they have above average social skills.</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Even though people feel that they have social skills, they also mostly feel that they have a lack in ability to meet new people.</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300">
              <a:latin typeface="Roboto Medium"/>
              <a:ea typeface="Roboto Medium"/>
              <a:cs typeface="Roboto Medium"/>
              <a:sym typeface="Roboto Medium"/>
            </a:endParaRPr>
          </a:p>
        </p:txBody>
      </p:sp>
      <p:sp>
        <p:nvSpPr>
          <p:cNvPr id="147" name="Google Shape;147;p22"/>
          <p:cNvSpPr/>
          <p:nvPr/>
        </p:nvSpPr>
        <p:spPr>
          <a:xfrm>
            <a:off x="229150" y="225550"/>
            <a:ext cx="4110600" cy="4689900"/>
          </a:xfrm>
          <a:prstGeom prst="roundRect">
            <a:avLst>
              <a:gd fmla="val 16667" name="adj"/>
            </a:avLst>
          </a:prstGeom>
          <a:gradFill>
            <a:gsLst>
              <a:gs pos="0">
                <a:srgbClr val="351C75"/>
              </a:gs>
              <a:gs pos="50000">
                <a:srgbClr val="472798"/>
              </a:gs>
              <a:gs pos="100000">
                <a:srgbClr val="43434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txBox="1"/>
          <p:nvPr/>
        </p:nvSpPr>
        <p:spPr>
          <a:xfrm>
            <a:off x="4915575" y="103375"/>
            <a:ext cx="34194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Roboto"/>
                <a:ea typeface="Roboto"/>
                <a:cs typeface="Roboto"/>
                <a:sym typeface="Roboto"/>
              </a:rPr>
              <a:t>Quantitative</a:t>
            </a:r>
            <a:endParaRPr b="1" sz="3600">
              <a:solidFill>
                <a:schemeClr val="dk1"/>
              </a:solidFill>
              <a:latin typeface="Roboto"/>
              <a:ea typeface="Roboto"/>
              <a:cs typeface="Roboto"/>
              <a:sym typeface="Roboto"/>
            </a:endParaRPr>
          </a:p>
        </p:txBody>
      </p:sp>
      <p:pic>
        <p:nvPicPr>
          <p:cNvPr id="149" name="Google Shape;149;p22"/>
          <p:cNvPicPr preferRelativeResize="0"/>
          <p:nvPr/>
        </p:nvPicPr>
        <p:blipFill>
          <a:blip r:embed="rId3">
            <a:alphaModFix/>
          </a:blip>
          <a:stretch>
            <a:fillRect/>
          </a:stretch>
        </p:blipFill>
        <p:spPr>
          <a:xfrm>
            <a:off x="888325" y="1855875"/>
            <a:ext cx="2907351" cy="1353574"/>
          </a:xfrm>
          <a:prstGeom prst="rect">
            <a:avLst/>
          </a:prstGeom>
          <a:noFill/>
          <a:ln>
            <a:noFill/>
          </a:ln>
        </p:spPr>
      </p:pic>
      <p:pic>
        <p:nvPicPr>
          <p:cNvPr id="150" name="Google Shape;150;p22"/>
          <p:cNvPicPr preferRelativeResize="0"/>
          <p:nvPr/>
        </p:nvPicPr>
        <p:blipFill>
          <a:blip r:embed="rId4">
            <a:alphaModFix/>
          </a:blip>
          <a:stretch>
            <a:fillRect/>
          </a:stretch>
        </p:blipFill>
        <p:spPr>
          <a:xfrm>
            <a:off x="888325" y="454725"/>
            <a:ext cx="2907351" cy="1192600"/>
          </a:xfrm>
          <a:prstGeom prst="rect">
            <a:avLst/>
          </a:prstGeom>
          <a:noFill/>
          <a:ln>
            <a:noFill/>
          </a:ln>
        </p:spPr>
      </p:pic>
      <p:pic>
        <p:nvPicPr>
          <p:cNvPr id="151" name="Google Shape;151;p22"/>
          <p:cNvPicPr preferRelativeResize="0"/>
          <p:nvPr/>
        </p:nvPicPr>
        <p:blipFill>
          <a:blip r:embed="rId5">
            <a:alphaModFix/>
          </a:blip>
          <a:stretch>
            <a:fillRect/>
          </a:stretch>
        </p:blipFill>
        <p:spPr>
          <a:xfrm>
            <a:off x="888325" y="3418000"/>
            <a:ext cx="2894776" cy="12398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nvSpPr>
        <p:spPr>
          <a:xfrm>
            <a:off x="1913675" y="657475"/>
            <a:ext cx="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7" name="Google Shape;157;p23"/>
          <p:cNvSpPr txBox="1"/>
          <p:nvPr/>
        </p:nvSpPr>
        <p:spPr>
          <a:xfrm>
            <a:off x="4548400" y="1121450"/>
            <a:ext cx="4456200" cy="30015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Most people have the habit of staying at home during time off.</a:t>
            </a:r>
            <a:endParaRPr sz="1200">
              <a:solidFill>
                <a:schemeClr val="dk1"/>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solidFill>
                <a:schemeClr val="dk1"/>
              </a:solidFill>
              <a:latin typeface="Roboto Medium"/>
              <a:ea typeface="Roboto Medium"/>
              <a:cs typeface="Roboto Medium"/>
              <a:sym typeface="Roboto Medium"/>
            </a:endParaRPr>
          </a:p>
          <a:p>
            <a:pPr indent="-304800" lvl="0" marL="457200" rtl="0" algn="l">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Most people trend towards little to medium social activities on their time off.</a:t>
            </a:r>
            <a:endParaRPr sz="1200">
              <a:solidFill>
                <a:schemeClr val="dk1"/>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solidFill>
                <a:schemeClr val="dk1"/>
              </a:solidFill>
              <a:latin typeface="Roboto Medium"/>
              <a:ea typeface="Roboto Medium"/>
              <a:cs typeface="Roboto Medium"/>
              <a:sym typeface="Roboto Medium"/>
            </a:endParaRPr>
          </a:p>
          <a:p>
            <a:pPr indent="-304800" lvl="0" marL="457200" rtl="0" algn="l">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People show a desire to participate in more activities.</a:t>
            </a:r>
            <a:endParaRPr sz="1200">
              <a:solidFill>
                <a:schemeClr val="dk1"/>
              </a:solidFill>
              <a:latin typeface="Roboto Medium"/>
              <a:ea typeface="Roboto Medium"/>
              <a:cs typeface="Roboto Medium"/>
              <a:sym typeface="Roboto Medium"/>
            </a:endParaRPr>
          </a:p>
          <a:p>
            <a:pPr indent="-304800" lvl="1" marL="914400" rtl="0" algn="l">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Some showed strong desires to add more social activities to their life-styles.</a:t>
            </a:r>
            <a:endParaRPr sz="1200">
              <a:solidFill>
                <a:schemeClr val="dk1"/>
              </a:solidFill>
              <a:latin typeface="Roboto Medium"/>
              <a:ea typeface="Roboto Medium"/>
              <a:cs typeface="Roboto Medium"/>
              <a:sym typeface="Roboto Medium"/>
            </a:endParaRPr>
          </a:p>
          <a:p>
            <a:pPr indent="-304800" lvl="1" marL="914400" rtl="0" algn="l">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No one said never.</a:t>
            </a:r>
            <a:endParaRPr sz="15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300">
              <a:latin typeface="Roboto Medium"/>
              <a:ea typeface="Roboto Medium"/>
              <a:cs typeface="Roboto Medium"/>
              <a:sym typeface="Roboto Medium"/>
            </a:endParaRPr>
          </a:p>
        </p:txBody>
      </p:sp>
      <p:sp>
        <p:nvSpPr>
          <p:cNvPr id="158" name="Google Shape;158;p23"/>
          <p:cNvSpPr/>
          <p:nvPr/>
        </p:nvSpPr>
        <p:spPr>
          <a:xfrm>
            <a:off x="229150" y="225550"/>
            <a:ext cx="4110600" cy="4689900"/>
          </a:xfrm>
          <a:prstGeom prst="roundRect">
            <a:avLst>
              <a:gd fmla="val 16667" name="adj"/>
            </a:avLst>
          </a:prstGeom>
          <a:gradFill>
            <a:gsLst>
              <a:gs pos="0">
                <a:srgbClr val="351C75"/>
              </a:gs>
              <a:gs pos="50000">
                <a:srgbClr val="472798"/>
              </a:gs>
              <a:gs pos="100000">
                <a:srgbClr val="43434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txBox="1"/>
          <p:nvPr/>
        </p:nvSpPr>
        <p:spPr>
          <a:xfrm>
            <a:off x="5066800" y="225550"/>
            <a:ext cx="34194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Roboto"/>
                <a:ea typeface="Roboto"/>
                <a:cs typeface="Roboto"/>
                <a:sym typeface="Roboto"/>
              </a:rPr>
              <a:t>Quantitative</a:t>
            </a:r>
            <a:endParaRPr b="1" sz="3600">
              <a:solidFill>
                <a:schemeClr val="dk1"/>
              </a:solidFill>
              <a:latin typeface="Roboto"/>
              <a:ea typeface="Roboto"/>
              <a:cs typeface="Roboto"/>
              <a:sym typeface="Roboto"/>
            </a:endParaRPr>
          </a:p>
        </p:txBody>
      </p:sp>
      <p:pic>
        <p:nvPicPr>
          <p:cNvPr id="160" name="Google Shape;160;p23"/>
          <p:cNvPicPr preferRelativeResize="0"/>
          <p:nvPr/>
        </p:nvPicPr>
        <p:blipFill>
          <a:blip r:embed="rId3">
            <a:alphaModFix/>
          </a:blip>
          <a:stretch>
            <a:fillRect/>
          </a:stretch>
        </p:blipFill>
        <p:spPr>
          <a:xfrm>
            <a:off x="1114400" y="463125"/>
            <a:ext cx="2340100" cy="1148200"/>
          </a:xfrm>
          <a:prstGeom prst="rect">
            <a:avLst/>
          </a:prstGeom>
          <a:noFill/>
          <a:ln>
            <a:noFill/>
          </a:ln>
        </p:spPr>
      </p:pic>
      <p:pic>
        <p:nvPicPr>
          <p:cNvPr id="161" name="Google Shape;161;p23"/>
          <p:cNvPicPr preferRelativeResize="0"/>
          <p:nvPr/>
        </p:nvPicPr>
        <p:blipFill>
          <a:blip r:embed="rId4">
            <a:alphaModFix/>
          </a:blip>
          <a:stretch>
            <a:fillRect/>
          </a:stretch>
        </p:blipFill>
        <p:spPr>
          <a:xfrm>
            <a:off x="1114400" y="1946075"/>
            <a:ext cx="2340101" cy="1148200"/>
          </a:xfrm>
          <a:prstGeom prst="rect">
            <a:avLst/>
          </a:prstGeom>
          <a:noFill/>
          <a:ln>
            <a:noFill/>
          </a:ln>
        </p:spPr>
      </p:pic>
      <p:pic>
        <p:nvPicPr>
          <p:cNvPr id="162" name="Google Shape;162;p23"/>
          <p:cNvPicPr preferRelativeResize="0"/>
          <p:nvPr/>
        </p:nvPicPr>
        <p:blipFill>
          <a:blip r:embed="rId5">
            <a:alphaModFix/>
          </a:blip>
          <a:stretch>
            <a:fillRect/>
          </a:stretch>
        </p:blipFill>
        <p:spPr>
          <a:xfrm>
            <a:off x="1114400" y="3429025"/>
            <a:ext cx="2340099" cy="1148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nvSpPr>
        <p:spPr>
          <a:xfrm>
            <a:off x="1913675" y="657475"/>
            <a:ext cx="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8" name="Google Shape;168;p24"/>
          <p:cNvSpPr txBox="1"/>
          <p:nvPr/>
        </p:nvSpPr>
        <p:spPr>
          <a:xfrm>
            <a:off x="0" y="1036350"/>
            <a:ext cx="4456200" cy="30708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Meeting new people</a:t>
            </a:r>
            <a:endParaRPr sz="1200">
              <a:latin typeface="Roboto Medium"/>
              <a:ea typeface="Roboto Medium"/>
              <a:cs typeface="Roboto Medium"/>
              <a:sym typeface="Roboto Medium"/>
            </a:endParaRPr>
          </a:p>
          <a:p>
            <a:pPr indent="-285750" lvl="1" marL="914400" rtl="0" algn="l">
              <a:lnSpc>
                <a:spcPct val="150000"/>
              </a:lnSpc>
              <a:spcBef>
                <a:spcPts val="0"/>
              </a:spcBef>
              <a:spcAft>
                <a:spcPts val="0"/>
              </a:spcAft>
              <a:buSzPts val="900"/>
              <a:buFont typeface="Roboto Medium"/>
              <a:buChar char="○"/>
            </a:pPr>
            <a:r>
              <a:rPr lang="en" sz="900">
                <a:latin typeface="Roboto Medium"/>
                <a:ea typeface="Roboto Medium"/>
                <a:cs typeface="Roboto Medium"/>
                <a:sym typeface="Roboto Medium"/>
              </a:rPr>
              <a:t>Most said they feel nervous and anxious.</a:t>
            </a:r>
            <a:endParaRPr sz="9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Trying new things</a:t>
            </a:r>
            <a:endParaRPr sz="1200">
              <a:latin typeface="Roboto Medium"/>
              <a:ea typeface="Roboto Medium"/>
              <a:cs typeface="Roboto Medium"/>
              <a:sym typeface="Roboto Medium"/>
            </a:endParaRPr>
          </a:p>
          <a:p>
            <a:pPr indent="-285750" lvl="1" marL="914400" rtl="0" algn="l">
              <a:lnSpc>
                <a:spcPct val="150000"/>
              </a:lnSpc>
              <a:spcBef>
                <a:spcPts val="0"/>
              </a:spcBef>
              <a:spcAft>
                <a:spcPts val="0"/>
              </a:spcAft>
              <a:buSzPts val="900"/>
              <a:buFont typeface="Roboto Medium"/>
              <a:buChar char="○"/>
            </a:pPr>
            <a:r>
              <a:rPr lang="en" sz="900">
                <a:latin typeface="Roboto Medium"/>
                <a:ea typeface="Roboto Medium"/>
                <a:cs typeface="Roboto Medium"/>
                <a:sym typeface="Roboto Medium"/>
              </a:rPr>
              <a:t>Most people share an interest in wanting to try new things. Some are also nervous at the same time.</a:t>
            </a:r>
            <a:endParaRPr sz="9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Activities</a:t>
            </a:r>
            <a:endParaRPr sz="1200">
              <a:latin typeface="Roboto Medium"/>
              <a:ea typeface="Roboto Medium"/>
              <a:cs typeface="Roboto Medium"/>
              <a:sym typeface="Roboto Medium"/>
            </a:endParaRPr>
          </a:p>
          <a:p>
            <a:pPr indent="-285750" lvl="1" marL="914400" rtl="0" algn="l">
              <a:lnSpc>
                <a:spcPct val="150000"/>
              </a:lnSpc>
              <a:spcBef>
                <a:spcPts val="0"/>
              </a:spcBef>
              <a:spcAft>
                <a:spcPts val="0"/>
              </a:spcAft>
              <a:buSzPts val="900"/>
              <a:buFont typeface="Roboto Medium"/>
              <a:buChar char="○"/>
            </a:pPr>
            <a:r>
              <a:rPr lang="en" sz="900">
                <a:latin typeface="Roboto Medium"/>
                <a:ea typeface="Roboto Medium"/>
                <a:cs typeface="Roboto Medium"/>
                <a:sym typeface="Roboto Medium"/>
              </a:rPr>
              <a:t>Most expressed a lack in social activities in their lives. Most wish for more activities to participate in. There was a desire for more structured activities (clubs: so that it is the same people every time)</a:t>
            </a:r>
            <a:endParaRPr sz="9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300">
              <a:latin typeface="Roboto Medium"/>
              <a:ea typeface="Roboto Medium"/>
              <a:cs typeface="Roboto Medium"/>
              <a:sym typeface="Roboto Medium"/>
            </a:endParaRPr>
          </a:p>
        </p:txBody>
      </p:sp>
      <p:sp>
        <p:nvSpPr>
          <p:cNvPr id="169" name="Google Shape;169;p24"/>
          <p:cNvSpPr/>
          <p:nvPr/>
        </p:nvSpPr>
        <p:spPr>
          <a:xfrm>
            <a:off x="4803975" y="208800"/>
            <a:ext cx="4110600" cy="4689900"/>
          </a:xfrm>
          <a:prstGeom prst="roundRect">
            <a:avLst>
              <a:gd fmla="val 16667" name="adj"/>
            </a:avLst>
          </a:prstGeom>
          <a:gradFill>
            <a:gsLst>
              <a:gs pos="0">
                <a:srgbClr val="351C75"/>
              </a:gs>
              <a:gs pos="50000">
                <a:srgbClr val="472798"/>
              </a:gs>
              <a:gs pos="100000">
                <a:srgbClr val="43434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Roboto"/>
                <a:ea typeface="Roboto"/>
                <a:cs typeface="Roboto"/>
                <a:sym typeface="Roboto"/>
              </a:rPr>
              <a:t>“I'm excited to meet new people, but I dislike wasting time meeting people that I don't want to see again”</a:t>
            </a:r>
            <a:endParaRPr i="1">
              <a:solidFill>
                <a:schemeClr val="lt1"/>
              </a:solidFill>
            </a:endParaRPr>
          </a:p>
        </p:txBody>
      </p:sp>
      <p:sp>
        <p:nvSpPr>
          <p:cNvPr id="170" name="Google Shape;170;p24"/>
          <p:cNvSpPr txBox="1"/>
          <p:nvPr/>
        </p:nvSpPr>
        <p:spPr>
          <a:xfrm>
            <a:off x="5149575" y="503575"/>
            <a:ext cx="34194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Roboto"/>
                <a:ea typeface="Roboto"/>
                <a:cs typeface="Roboto"/>
                <a:sym typeface="Roboto"/>
              </a:rPr>
              <a:t>Qualitative</a:t>
            </a:r>
            <a:endParaRPr b="1" sz="3600">
              <a:solidFill>
                <a:schemeClr val="lt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nvSpPr>
        <p:spPr>
          <a:xfrm>
            <a:off x="1913675" y="657475"/>
            <a:ext cx="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6" name="Google Shape;176;p25"/>
          <p:cNvSpPr txBox="1"/>
          <p:nvPr/>
        </p:nvSpPr>
        <p:spPr>
          <a:xfrm>
            <a:off x="4552000" y="642350"/>
            <a:ext cx="4456200" cy="37518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Constraints</a:t>
            </a:r>
            <a:endParaRPr sz="1200">
              <a:latin typeface="Roboto Medium"/>
              <a:ea typeface="Roboto Medium"/>
              <a:cs typeface="Roboto Medium"/>
              <a:sym typeface="Roboto Medium"/>
            </a:endParaRPr>
          </a:p>
          <a:p>
            <a:pPr indent="-285750" lvl="1" marL="914400" rtl="0" algn="l">
              <a:lnSpc>
                <a:spcPct val="150000"/>
              </a:lnSpc>
              <a:spcBef>
                <a:spcPts val="0"/>
              </a:spcBef>
              <a:spcAft>
                <a:spcPts val="0"/>
              </a:spcAft>
              <a:buSzPts val="900"/>
              <a:buFont typeface="Roboto Medium"/>
              <a:buChar char="○"/>
            </a:pPr>
            <a:r>
              <a:rPr lang="en" sz="900">
                <a:latin typeface="Roboto Medium"/>
                <a:ea typeface="Roboto Medium"/>
                <a:cs typeface="Roboto Medium"/>
                <a:sym typeface="Roboto Medium"/>
              </a:rPr>
              <a:t>There was a concern for participating in large groups where they did not know anyone. There was a general issue of people not having time, energy, or friends. There was a concern for needing structure when they socialize. There was also the problem of living in rural areas where the drive was a factor in not going out. And of course, money was an issue.</a:t>
            </a:r>
            <a:endParaRPr sz="9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Staying home</a:t>
            </a:r>
            <a:endParaRPr sz="1200">
              <a:latin typeface="Roboto Medium"/>
              <a:ea typeface="Roboto Medium"/>
              <a:cs typeface="Roboto Medium"/>
              <a:sym typeface="Roboto Medium"/>
            </a:endParaRPr>
          </a:p>
          <a:p>
            <a:pPr indent="-285750" lvl="1" marL="914400" rtl="0" algn="l">
              <a:lnSpc>
                <a:spcPct val="150000"/>
              </a:lnSpc>
              <a:spcBef>
                <a:spcPts val="0"/>
              </a:spcBef>
              <a:spcAft>
                <a:spcPts val="0"/>
              </a:spcAft>
              <a:buSzPts val="900"/>
              <a:buFont typeface="Roboto Medium"/>
              <a:buChar char="○"/>
            </a:pPr>
            <a:r>
              <a:rPr lang="en" sz="900">
                <a:latin typeface="Roboto Medium"/>
                <a:ea typeface="Roboto Medium"/>
                <a:cs typeface="Roboto Medium"/>
                <a:sym typeface="Roboto Medium"/>
              </a:rPr>
              <a:t>People wanted to stay home versus going out because they just wanted to relax. Some said their social activities are mostly online anyway so they didn’t need to leave home to socialize. Stay home to play video games. Others had to stay home because of responsibilities, including chores and looking after their children. Some stayed home because they have no one to hangout with or they live to far away from potential activities</a:t>
            </a:r>
            <a:endParaRPr sz="9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00">
              <a:latin typeface="Roboto Medium"/>
              <a:ea typeface="Roboto Medium"/>
              <a:cs typeface="Roboto Medium"/>
              <a:sym typeface="Roboto Medium"/>
            </a:endParaRPr>
          </a:p>
        </p:txBody>
      </p:sp>
      <p:sp>
        <p:nvSpPr>
          <p:cNvPr id="177" name="Google Shape;177;p25"/>
          <p:cNvSpPr/>
          <p:nvPr/>
        </p:nvSpPr>
        <p:spPr>
          <a:xfrm>
            <a:off x="229175" y="226800"/>
            <a:ext cx="4110600" cy="4689900"/>
          </a:xfrm>
          <a:prstGeom prst="roundRect">
            <a:avLst>
              <a:gd fmla="val 16667" name="adj"/>
            </a:avLst>
          </a:prstGeom>
          <a:gradFill>
            <a:gsLst>
              <a:gs pos="0">
                <a:srgbClr val="351C75"/>
              </a:gs>
              <a:gs pos="50000">
                <a:srgbClr val="472798"/>
              </a:gs>
              <a:gs pos="100000">
                <a:srgbClr val="43434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txBox="1"/>
          <p:nvPr/>
        </p:nvSpPr>
        <p:spPr>
          <a:xfrm>
            <a:off x="574775" y="2241200"/>
            <a:ext cx="34194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Roboto"/>
                <a:ea typeface="Roboto"/>
                <a:cs typeface="Roboto"/>
                <a:sym typeface="Roboto"/>
              </a:rPr>
              <a:t>Qualitative</a:t>
            </a:r>
            <a:endParaRPr b="1" sz="3600">
              <a:solidFill>
                <a:schemeClr val="l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nvSpPr>
        <p:spPr>
          <a:xfrm>
            <a:off x="1913675" y="657475"/>
            <a:ext cx="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4" name="Google Shape;184;p26"/>
          <p:cNvSpPr txBox="1"/>
          <p:nvPr/>
        </p:nvSpPr>
        <p:spPr>
          <a:xfrm>
            <a:off x="4552000" y="919400"/>
            <a:ext cx="4456200" cy="31977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SzPts val="1500"/>
              <a:buFont typeface="Roboto Medium"/>
              <a:buChar char="●"/>
            </a:pPr>
            <a:r>
              <a:rPr lang="en" sz="1200">
                <a:latin typeface="Roboto Medium"/>
                <a:ea typeface="Roboto Medium"/>
                <a:cs typeface="Roboto Medium"/>
                <a:sym typeface="Roboto Medium"/>
              </a:rPr>
              <a:t>What to look for in new friends</a:t>
            </a:r>
            <a:endParaRPr sz="1200">
              <a:latin typeface="Roboto Medium"/>
              <a:ea typeface="Roboto Medium"/>
              <a:cs typeface="Roboto Medium"/>
              <a:sym typeface="Roboto Medium"/>
            </a:endParaRPr>
          </a:p>
          <a:p>
            <a:pPr indent="-304800" lvl="1" marL="914400" rtl="0" algn="l">
              <a:lnSpc>
                <a:spcPct val="150000"/>
              </a:lnSpc>
              <a:spcBef>
                <a:spcPts val="0"/>
              </a:spcBef>
              <a:spcAft>
                <a:spcPts val="0"/>
              </a:spcAft>
              <a:buSzPts val="1200"/>
              <a:buFont typeface="Roboto Medium"/>
              <a:buChar char="○"/>
            </a:pPr>
            <a:r>
              <a:rPr lang="en" sz="900">
                <a:latin typeface="Roboto Medium"/>
                <a:ea typeface="Roboto Medium"/>
                <a:cs typeface="Roboto Medium"/>
                <a:sym typeface="Roboto Medium"/>
              </a:rPr>
              <a:t>Most said they look for someone with similar interests when making new friends. Very few said that politics where a factor and no one said religion was a factor. There was also a desire for other parents with similar aged children.</a:t>
            </a:r>
            <a:endParaRPr sz="900">
              <a:latin typeface="Roboto Medium"/>
              <a:ea typeface="Roboto Medium"/>
              <a:cs typeface="Roboto Medium"/>
              <a:sym typeface="Roboto Medium"/>
            </a:endParaRPr>
          </a:p>
          <a:p>
            <a:pPr indent="0" lvl="0" marL="457200" rtl="0" algn="l">
              <a:lnSpc>
                <a:spcPct val="150000"/>
              </a:lnSpc>
              <a:spcBef>
                <a:spcPts val="0"/>
              </a:spcBef>
              <a:spcAft>
                <a:spcPts val="0"/>
              </a:spcAft>
              <a:buNone/>
            </a:pPr>
            <a:r>
              <a:t/>
            </a:r>
            <a:endParaRPr sz="900">
              <a:latin typeface="Roboto Medium"/>
              <a:ea typeface="Roboto Medium"/>
              <a:cs typeface="Roboto Medium"/>
              <a:sym typeface="Roboto Medium"/>
            </a:endParaRPr>
          </a:p>
          <a:p>
            <a:pPr indent="-323850" lvl="0" marL="457200" rtl="0" algn="l">
              <a:lnSpc>
                <a:spcPct val="150000"/>
              </a:lnSpc>
              <a:spcBef>
                <a:spcPts val="0"/>
              </a:spcBef>
              <a:spcAft>
                <a:spcPts val="0"/>
              </a:spcAft>
              <a:buSzPts val="1500"/>
              <a:buFont typeface="Roboto Medium"/>
              <a:buChar char="●"/>
            </a:pPr>
            <a:r>
              <a:rPr lang="en" sz="1200">
                <a:latin typeface="Roboto Medium"/>
                <a:ea typeface="Roboto Medium"/>
                <a:cs typeface="Roboto Medium"/>
                <a:sym typeface="Roboto Medium"/>
              </a:rPr>
              <a:t>Hypothetical move to new city</a:t>
            </a:r>
            <a:endParaRPr sz="1200">
              <a:latin typeface="Roboto Medium"/>
              <a:ea typeface="Roboto Medium"/>
              <a:cs typeface="Roboto Medium"/>
              <a:sym typeface="Roboto Medium"/>
            </a:endParaRPr>
          </a:p>
          <a:p>
            <a:pPr indent="-304800" lvl="1" marL="914400" rtl="0" algn="l">
              <a:lnSpc>
                <a:spcPct val="150000"/>
              </a:lnSpc>
              <a:spcBef>
                <a:spcPts val="0"/>
              </a:spcBef>
              <a:spcAft>
                <a:spcPts val="0"/>
              </a:spcAft>
              <a:buSzPts val="1200"/>
              <a:buFont typeface="Roboto Medium"/>
              <a:buChar char="○"/>
            </a:pPr>
            <a:r>
              <a:rPr lang="en" sz="900">
                <a:latin typeface="Roboto Medium"/>
                <a:ea typeface="Roboto Medium"/>
                <a:cs typeface="Roboto Medium"/>
                <a:sym typeface="Roboto Medium"/>
              </a:rPr>
              <a:t>There is a concern for finding friends and activities in a new city.</a:t>
            </a:r>
            <a:endParaRPr sz="900">
              <a:latin typeface="Roboto Medium"/>
              <a:ea typeface="Roboto Medium"/>
              <a:cs typeface="Roboto Medium"/>
              <a:sym typeface="Roboto Medium"/>
            </a:endParaRPr>
          </a:p>
          <a:p>
            <a:pPr indent="-304800" lvl="1" marL="914400" rtl="0" algn="l">
              <a:lnSpc>
                <a:spcPct val="150000"/>
              </a:lnSpc>
              <a:spcBef>
                <a:spcPts val="0"/>
              </a:spcBef>
              <a:spcAft>
                <a:spcPts val="0"/>
              </a:spcAft>
              <a:buSzPts val="1200"/>
              <a:buFont typeface="Roboto Medium"/>
              <a:buChar char="○"/>
            </a:pPr>
            <a:r>
              <a:rPr lang="en" sz="900">
                <a:latin typeface="Roboto Medium"/>
                <a:ea typeface="Roboto Medium"/>
                <a:cs typeface="Roboto Medium"/>
                <a:sym typeface="Roboto Medium"/>
              </a:rPr>
              <a:t>Results showed that some would not know how to find friends in a new city, others said they would meet people through work, or through different social media platforms (Bumble BFF, Facebook groups, reddit.</a:t>
            </a:r>
            <a:endParaRPr sz="9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00">
              <a:latin typeface="Roboto Medium"/>
              <a:ea typeface="Roboto Medium"/>
              <a:cs typeface="Roboto Medium"/>
              <a:sym typeface="Roboto Medium"/>
            </a:endParaRPr>
          </a:p>
        </p:txBody>
      </p:sp>
      <p:sp>
        <p:nvSpPr>
          <p:cNvPr id="185" name="Google Shape;185;p26"/>
          <p:cNvSpPr/>
          <p:nvPr/>
        </p:nvSpPr>
        <p:spPr>
          <a:xfrm>
            <a:off x="229175" y="226800"/>
            <a:ext cx="4110600" cy="4689900"/>
          </a:xfrm>
          <a:prstGeom prst="roundRect">
            <a:avLst>
              <a:gd fmla="val 16667" name="adj"/>
            </a:avLst>
          </a:prstGeom>
          <a:gradFill>
            <a:gsLst>
              <a:gs pos="0">
                <a:srgbClr val="351C75"/>
              </a:gs>
              <a:gs pos="50000">
                <a:srgbClr val="472798"/>
              </a:gs>
              <a:gs pos="100000">
                <a:srgbClr val="43434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txBox="1"/>
          <p:nvPr/>
        </p:nvSpPr>
        <p:spPr>
          <a:xfrm>
            <a:off x="574775" y="2241200"/>
            <a:ext cx="34194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Roboto"/>
                <a:ea typeface="Roboto"/>
                <a:cs typeface="Roboto"/>
                <a:sym typeface="Roboto"/>
              </a:rPr>
              <a:t>Qualitative</a:t>
            </a:r>
            <a:endParaRPr b="1" sz="3600">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190" name="Shape 190"/>
        <p:cNvGrpSpPr/>
        <p:nvPr/>
      </p:nvGrpSpPr>
      <p:grpSpPr>
        <a:xfrm>
          <a:off x="0" y="0"/>
          <a:ext cx="0" cy="0"/>
          <a:chOff x="0" y="0"/>
          <a:chExt cx="0" cy="0"/>
        </a:xfrm>
      </p:grpSpPr>
      <p:sp>
        <p:nvSpPr>
          <p:cNvPr id="191" name="Google Shape;191;p27"/>
          <p:cNvSpPr/>
          <p:nvPr/>
        </p:nvSpPr>
        <p:spPr>
          <a:xfrm>
            <a:off x="439200" y="519750"/>
            <a:ext cx="8229600" cy="41040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8400000" dist="190500">
              <a:srgbClr val="000000">
                <a:alpha val="4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txBox="1"/>
          <p:nvPr/>
        </p:nvSpPr>
        <p:spPr>
          <a:xfrm>
            <a:off x="3458100" y="569900"/>
            <a:ext cx="2227800" cy="5079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Roboto"/>
                <a:ea typeface="Roboto"/>
                <a:cs typeface="Roboto"/>
                <a:sym typeface="Roboto"/>
              </a:rPr>
              <a:t>Lessons Learned</a:t>
            </a:r>
            <a:endParaRPr b="1" sz="2100">
              <a:latin typeface="Roboto"/>
              <a:ea typeface="Roboto"/>
              <a:cs typeface="Roboto"/>
              <a:sym typeface="Roboto"/>
            </a:endParaRPr>
          </a:p>
        </p:txBody>
      </p:sp>
      <p:sp>
        <p:nvSpPr>
          <p:cNvPr id="193" name="Google Shape;193;p27"/>
          <p:cNvSpPr txBox="1"/>
          <p:nvPr/>
        </p:nvSpPr>
        <p:spPr>
          <a:xfrm>
            <a:off x="874600" y="1263175"/>
            <a:ext cx="29985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Roboto Medium"/>
                <a:ea typeface="Roboto Medium"/>
                <a:cs typeface="Roboto Medium"/>
                <a:sym typeface="Roboto Medium"/>
              </a:rPr>
              <a:t>Main concerns for people finding new activities and friends are social anxieties in meeting new people.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latin typeface="Roboto Medium"/>
                <a:ea typeface="Roboto Medium"/>
                <a:cs typeface="Roboto Medium"/>
                <a:sym typeface="Roboto Medium"/>
              </a:rPr>
              <a:t>This is true for the already social and the non-social.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latin typeface="Roboto Medium"/>
                <a:ea typeface="Roboto Medium"/>
                <a:cs typeface="Roboto Medium"/>
                <a:sym typeface="Roboto Medium"/>
              </a:rPr>
              <a:t>There was a fear in showing up to activities and not having anyone to talk to combined with the anxiety in making new friends.</a:t>
            </a:r>
            <a:endParaRPr sz="1200">
              <a:latin typeface="Roboto Medium"/>
              <a:ea typeface="Roboto Medium"/>
              <a:cs typeface="Roboto Medium"/>
              <a:sym typeface="Roboto Medium"/>
            </a:endParaRPr>
          </a:p>
        </p:txBody>
      </p:sp>
      <p:sp>
        <p:nvSpPr>
          <p:cNvPr id="194" name="Google Shape;194;p27"/>
          <p:cNvSpPr txBox="1"/>
          <p:nvPr/>
        </p:nvSpPr>
        <p:spPr>
          <a:xfrm>
            <a:off x="5029250" y="1263175"/>
            <a:ext cx="34281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This could inhibit someone from going to an event. </a:t>
            </a:r>
            <a:endParaRPr sz="1200">
              <a:solidFill>
                <a:schemeClr val="dk1"/>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solidFill>
                <a:schemeClr val="dk1"/>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This exposes a need for people to have the ability to get to know one another before showing up. </a:t>
            </a:r>
            <a:endParaRPr sz="1200">
              <a:solidFill>
                <a:schemeClr val="dk1"/>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solidFill>
                <a:schemeClr val="dk1"/>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This could include an open message board for each event and or a way to privately message between those that plan on attending an event together.</a:t>
            </a:r>
            <a:endParaRPr sz="1200">
              <a:solidFill>
                <a:schemeClr val="dk1"/>
              </a:solidFill>
              <a:latin typeface="Roboto Medium"/>
              <a:ea typeface="Roboto Medium"/>
              <a:cs typeface="Roboto Medium"/>
              <a:sym typeface="Roboto Medium"/>
            </a:endParaRPr>
          </a:p>
        </p:txBody>
      </p:sp>
      <p:sp>
        <p:nvSpPr>
          <p:cNvPr id="195" name="Google Shape;195;p27"/>
          <p:cNvSpPr txBox="1"/>
          <p:nvPr/>
        </p:nvSpPr>
        <p:spPr>
          <a:xfrm>
            <a:off x="218500" y="4591675"/>
            <a:ext cx="656100" cy="323100"/>
          </a:xfrm>
          <a:prstGeom prst="rect">
            <a:avLst/>
          </a:prstGeom>
          <a:noFill/>
          <a:ln>
            <a:noFill/>
          </a:ln>
          <a:effectLst>
            <a:outerShdw blurRad="85725" rotWithShape="0" algn="bl" dir="9240000" dist="2381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FFFF"/>
                </a:solidFill>
                <a:latin typeface="Roboto Medium"/>
                <a:ea typeface="Roboto Medium"/>
                <a:cs typeface="Roboto Medium"/>
                <a:sym typeface="Roboto Medium"/>
              </a:rPr>
              <a:t>Discover</a:t>
            </a:r>
            <a:endParaRPr sz="900">
              <a:solidFill>
                <a:srgbClr val="FFFFFF"/>
              </a:solidFill>
              <a:latin typeface="Roboto Medium"/>
              <a:ea typeface="Roboto Medium"/>
              <a:cs typeface="Roboto Medium"/>
              <a:sym typeface="Roboto Medium"/>
            </a:endParaRPr>
          </a:p>
        </p:txBody>
      </p:sp>
      <p:cxnSp>
        <p:nvCxnSpPr>
          <p:cNvPr id="196" name="Google Shape;196;p27"/>
          <p:cNvCxnSpPr/>
          <p:nvPr/>
        </p:nvCxnSpPr>
        <p:spPr>
          <a:xfrm>
            <a:off x="4559400" y="1424150"/>
            <a:ext cx="25200" cy="26274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200" name="Shape 200"/>
        <p:cNvGrpSpPr/>
        <p:nvPr/>
      </p:nvGrpSpPr>
      <p:grpSpPr>
        <a:xfrm>
          <a:off x="0" y="0"/>
          <a:ext cx="0" cy="0"/>
          <a:chOff x="0" y="0"/>
          <a:chExt cx="0" cy="0"/>
        </a:xfrm>
      </p:grpSpPr>
      <p:sp>
        <p:nvSpPr>
          <p:cNvPr id="201" name="Google Shape;201;p28"/>
          <p:cNvSpPr/>
          <p:nvPr/>
        </p:nvSpPr>
        <p:spPr>
          <a:xfrm>
            <a:off x="439200" y="519750"/>
            <a:ext cx="8229600" cy="41040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8400000" dist="190500">
              <a:srgbClr val="000000">
                <a:alpha val="4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txBox="1"/>
          <p:nvPr/>
        </p:nvSpPr>
        <p:spPr>
          <a:xfrm>
            <a:off x="3458100" y="569900"/>
            <a:ext cx="2227800" cy="5079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Roboto"/>
                <a:ea typeface="Roboto"/>
                <a:cs typeface="Roboto"/>
                <a:sym typeface="Roboto"/>
              </a:rPr>
              <a:t>Lessons Learned</a:t>
            </a:r>
            <a:endParaRPr b="1" sz="2100">
              <a:latin typeface="Roboto"/>
              <a:ea typeface="Roboto"/>
              <a:cs typeface="Roboto"/>
              <a:sym typeface="Roboto"/>
            </a:endParaRPr>
          </a:p>
        </p:txBody>
      </p:sp>
      <p:sp>
        <p:nvSpPr>
          <p:cNvPr id="203" name="Google Shape;203;p28"/>
          <p:cNvSpPr txBox="1"/>
          <p:nvPr/>
        </p:nvSpPr>
        <p:spPr>
          <a:xfrm>
            <a:off x="874600" y="1263175"/>
            <a:ext cx="29985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Roboto Medium"/>
                <a:ea typeface="Roboto Medium"/>
                <a:cs typeface="Roboto Medium"/>
                <a:sym typeface="Roboto Medium"/>
              </a:rPr>
              <a:t>Another issue was needing structure and consistency.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latin typeface="Roboto Medium"/>
                <a:ea typeface="Roboto Medium"/>
                <a:cs typeface="Roboto Medium"/>
                <a:sym typeface="Roboto Medium"/>
              </a:rPr>
              <a:t>This app was originally intended to be more spontaneous,  but there could be a  away to create events that are monthly, weekly, daily, etc.</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latin typeface="Roboto Medium"/>
                <a:ea typeface="Roboto Medium"/>
                <a:cs typeface="Roboto Medium"/>
                <a:sym typeface="Roboto Medium"/>
              </a:rPr>
              <a:t>This would allow groups to form without specifically having a group functionality.</a:t>
            </a:r>
            <a:endParaRPr sz="1200">
              <a:latin typeface="Roboto Medium"/>
              <a:ea typeface="Roboto Medium"/>
              <a:cs typeface="Roboto Medium"/>
              <a:sym typeface="Roboto Medium"/>
            </a:endParaRPr>
          </a:p>
        </p:txBody>
      </p:sp>
      <p:sp>
        <p:nvSpPr>
          <p:cNvPr id="204" name="Google Shape;204;p28"/>
          <p:cNvSpPr txBox="1"/>
          <p:nvPr/>
        </p:nvSpPr>
        <p:spPr>
          <a:xfrm>
            <a:off x="5029250" y="1306400"/>
            <a:ext cx="34281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These posts would keep an open message board that will be the central place for “members” or those looking to join to keep the impression that it is a group.</a:t>
            </a:r>
            <a:endParaRPr sz="1200">
              <a:solidFill>
                <a:schemeClr val="dk1"/>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solidFill>
                <a:schemeClr val="dk1"/>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 For </a:t>
            </a:r>
            <a:r>
              <a:rPr lang="en" sz="1200">
                <a:solidFill>
                  <a:schemeClr val="dk1"/>
                </a:solidFill>
                <a:latin typeface="Roboto Medium"/>
                <a:ea typeface="Roboto Medium"/>
                <a:cs typeface="Roboto Medium"/>
                <a:sym typeface="Roboto Medium"/>
              </a:rPr>
              <a:t>recurring</a:t>
            </a:r>
            <a:r>
              <a:rPr lang="en" sz="1200">
                <a:solidFill>
                  <a:schemeClr val="dk1"/>
                </a:solidFill>
                <a:latin typeface="Roboto Medium"/>
                <a:ea typeface="Roboto Medium"/>
                <a:cs typeface="Roboto Medium"/>
                <a:sym typeface="Roboto Medium"/>
              </a:rPr>
              <a:t> posts, there will need to be away to clear any inactive posts so the boards do not become cluttered. There will have to some sort of validation for the poster to make sure that they are still active in these activities.</a:t>
            </a:r>
            <a:endParaRPr sz="1200">
              <a:solidFill>
                <a:schemeClr val="dk1"/>
              </a:solidFill>
              <a:latin typeface="Roboto Medium"/>
              <a:ea typeface="Roboto Medium"/>
              <a:cs typeface="Roboto Medium"/>
              <a:sym typeface="Roboto Medium"/>
            </a:endParaRPr>
          </a:p>
        </p:txBody>
      </p:sp>
      <p:sp>
        <p:nvSpPr>
          <p:cNvPr id="205" name="Google Shape;205;p28"/>
          <p:cNvSpPr txBox="1"/>
          <p:nvPr/>
        </p:nvSpPr>
        <p:spPr>
          <a:xfrm>
            <a:off x="218500" y="4591675"/>
            <a:ext cx="656100" cy="323100"/>
          </a:xfrm>
          <a:prstGeom prst="rect">
            <a:avLst/>
          </a:prstGeom>
          <a:noFill/>
          <a:ln>
            <a:noFill/>
          </a:ln>
          <a:effectLst>
            <a:outerShdw blurRad="85725" rotWithShape="0" algn="bl" dir="9240000" dist="2381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FFFF"/>
                </a:solidFill>
                <a:latin typeface="Roboto Medium"/>
                <a:ea typeface="Roboto Medium"/>
                <a:cs typeface="Roboto Medium"/>
                <a:sym typeface="Roboto Medium"/>
              </a:rPr>
              <a:t>Discover</a:t>
            </a:r>
            <a:endParaRPr sz="900">
              <a:solidFill>
                <a:srgbClr val="FFFFFF"/>
              </a:solidFill>
              <a:latin typeface="Roboto Medium"/>
              <a:ea typeface="Roboto Medium"/>
              <a:cs typeface="Roboto Medium"/>
              <a:sym typeface="Roboto Medium"/>
            </a:endParaRPr>
          </a:p>
        </p:txBody>
      </p:sp>
      <p:cxnSp>
        <p:nvCxnSpPr>
          <p:cNvPr id="206" name="Google Shape;206;p28"/>
          <p:cNvCxnSpPr/>
          <p:nvPr/>
        </p:nvCxnSpPr>
        <p:spPr>
          <a:xfrm>
            <a:off x="4559400" y="1424150"/>
            <a:ext cx="25200" cy="26274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210" name="Shape 210"/>
        <p:cNvGrpSpPr/>
        <p:nvPr/>
      </p:nvGrpSpPr>
      <p:grpSpPr>
        <a:xfrm>
          <a:off x="0" y="0"/>
          <a:ext cx="0" cy="0"/>
          <a:chOff x="0" y="0"/>
          <a:chExt cx="0" cy="0"/>
        </a:xfrm>
      </p:grpSpPr>
      <p:sp>
        <p:nvSpPr>
          <p:cNvPr id="211" name="Google Shape;211;p29"/>
          <p:cNvSpPr/>
          <p:nvPr/>
        </p:nvSpPr>
        <p:spPr>
          <a:xfrm>
            <a:off x="439200" y="519750"/>
            <a:ext cx="8229600" cy="41040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8400000" dist="190500">
              <a:srgbClr val="000000">
                <a:alpha val="4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9"/>
          <p:cNvSpPr txBox="1"/>
          <p:nvPr/>
        </p:nvSpPr>
        <p:spPr>
          <a:xfrm>
            <a:off x="3458100" y="569900"/>
            <a:ext cx="2227800" cy="5079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Roboto"/>
                <a:ea typeface="Roboto"/>
                <a:cs typeface="Roboto"/>
                <a:sym typeface="Roboto"/>
              </a:rPr>
              <a:t>Lessons Learned</a:t>
            </a:r>
            <a:endParaRPr b="1" sz="2100">
              <a:latin typeface="Roboto"/>
              <a:ea typeface="Roboto"/>
              <a:cs typeface="Roboto"/>
              <a:sym typeface="Roboto"/>
            </a:endParaRPr>
          </a:p>
        </p:txBody>
      </p:sp>
      <p:sp>
        <p:nvSpPr>
          <p:cNvPr id="213" name="Google Shape;213;p29"/>
          <p:cNvSpPr txBox="1"/>
          <p:nvPr/>
        </p:nvSpPr>
        <p:spPr>
          <a:xfrm>
            <a:off x="874600" y="1263175"/>
            <a:ext cx="29985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Roboto Medium"/>
                <a:ea typeface="Roboto Medium"/>
                <a:cs typeface="Roboto Medium"/>
                <a:sym typeface="Roboto Medium"/>
              </a:rPr>
              <a:t>Another issue was needing structure and consistency.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latin typeface="Roboto Medium"/>
                <a:ea typeface="Roboto Medium"/>
                <a:cs typeface="Roboto Medium"/>
                <a:sym typeface="Roboto Medium"/>
              </a:rPr>
              <a:t>This app was originally intended to be more spontaneous,  but there could be a  away to create events that are monthly, weekly, daily, etc.</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latin typeface="Roboto Medium"/>
                <a:ea typeface="Roboto Medium"/>
                <a:cs typeface="Roboto Medium"/>
                <a:sym typeface="Roboto Medium"/>
              </a:rPr>
              <a:t>This would allow groups to form without specifically having a group functionality.</a:t>
            </a:r>
            <a:endParaRPr sz="1200">
              <a:latin typeface="Roboto Medium"/>
              <a:ea typeface="Roboto Medium"/>
              <a:cs typeface="Roboto Medium"/>
              <a:sym typeface="Roboto Medium"/>
            </a:endParaRPr>
          </a:p>
        </p:txBody>
      </p:sp>
      <p:sp>
        <p:nvSpPr>
          <p:cNvPr id="214" name="Google Shape;214;p29"/>
          <p:cNvSpPr txBox="1"/>
          <p:nvPr/>
        </p:nvSpPr>
        <p:spPr>
          <a:xfrm>
            <a:off x="5029225" y="1263175"/>
            <a:ext cx="34281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These posts would keep an open message board that will be the central place for “members” or those looking to join to keep the impression that it is a group.</a:t>
            </a:r>
            <a:endParaRPr sz="1200">
              <a:solidFill>
                <a:schemeClr val="dk1"/>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200">
              <a:solidFill>
                <a:schemeClr val="dk1"/>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200">
                <a:solidFill>
                  <a:schemeClr val="dk1"/>
                </a:solidFill>
                <a:latin typeface="Roboto Medium"/>
                <a:ea typeface="Roboto Medium"/>
                <a:cs typeface="Roboto Medium"/>
                <a:sym typeface="Roboto Medium"/>
              </a:rPr>
              <a:t> For recurring posts, there will need to be away to clear any inactive posts so the boards do not become cluttered. There will have to some sort of validation for the poster to make sure that they are still active in these activities.</a:t>
            </a:r>
            <a:endParaRPr sz="1200">
              <a:solidFill>
                <a:schemeClr val="dk1"/>
              </a:solidFill>
              <a:latin typeface="Roboto Medium"/>
              <a:ea typeface="Roboto Medium"/>
              <a:cs typeface="Roboto Medium"/>
              <a:sym typeface="Roboto Medium"/>
            </a:endParaRPr>
          </a:p>
        </p:txBody>
      </p:sp>
      <p:sp>
        <p:nvSpPr>
          <p:cNvPr id="215" name="Google Shape;215;p29"/>
          <p:cNvSpPr txBox="1"/>
          <p:nvPr/>
        </p:nvSpPr>
        <p:spPr>
          <a:xfrm>
            <a:off x="218500" y="4591675"/>
            <a:ext cx="656100" cy="323100"/>
          </a:xfrm>
          <a:prstGeom prst="rect">
            <a:avLst/>
          </a:prstGeom>
          <a:noFill/>
          <a:ln>
            <a:noFill/>
          </a:ln>
          <a:effectLst>
            <a:outerShdw blurRad="85725" rotWithShape="0" algn="bl" dir="9240000" dist="2381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FFFF"/>
                </a:solidFill>
                <a:latin typeface="Roboto Medium"/>
                <a:ea typeface="Roboto Medium"/>
                <a:cs typeface="Roboto Medium"/>
                <a:sym typeface="Roboto Medium"/>
              </a:rPr>
              <a:t>Discover</a:t>
            </a:r>
            <a:endParaRPr sz="900">
              <a:solidFill>
                <a:srgbClr val="FFFFFF"/>
              </a:solidFill>
              <a:latin typeface="Roboto Medium"/>
              <a:ea typeface="Roboto Medium"/>
              <a:cs typeface="Roboto Medium"/>
              <a:sym typeface="Roboto Medium"/>
            </a:endParaRPr>
          </a:p>
        </p:txBody>
      </p:sp>
      <p:cxnSp>
        <p:nvCxnSpPr>
          <p:cNvPr id="216" name="Google Shape;216;p29"/>
          <p:cNvCxnSpPr/>
          <p:nvPr/>
        </p:nvCxnSpPr>
        <p:spPr>
          <a:xfrm>
            <a:off x="4559400" y="1424150"/>
            <a:ext cx="25200" cy="26274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234275" y="223850"/>
            <a:ext cx="4112700" cy="4690500"/>
          </a:xfrm>
          <a:prstGeom prst="roundRect">
            <a:avLst>
              <a:gd fmla="val 16667" name="adj"/>
            </a:avLst>
          </a:prstGeom>
          <a:gradFill>
            <a:gsLst>
              <a:gs pos="0">
                <a:srgbClr val="351C75"/>
              </a:gs>
              <a:gs pos="50000">
                <a:srgbClr val="472798"/>
              </a:gs>
              <a:gs pos="100000">
                <a:srgbClr val="434343"/>
              </a:gs>
            </a:gsLst>
            <a:path path="circle">
              <a:fillToRect b="50%" l="50%" r="50%" t="50%"/>
            </a:path>
            <a:tileRect/>
          </a:gradFill>
          <a:ln>
            <a:noFill/>
          </a:ln>
          <a:effectLst>
            <a:outerShdw blurRad="57150" rotWithShape="0" algn="bl" dir="7260000" dist="2095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ph idx="4294967295" type="title"/>
          </p:nvPr>
        </p:nvSpPr>
        <p:spPr>
          <a:xfrm>
            <a:off x="265500" y="2196300"/>
            <a:ext cx="4045200" cy="7509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3600">
                <a:solidFill>
                  <a:schemeClr val="lt1"/>
                </a:solidFill>
                <a:latin typeface="Roboto"/>
                <a:ea typeface="Roboto"/>
                <a:cs typeface="Roboto"/>
                <a:sym typeface="Roboto"/>
              </a:rPr>
              <a:t>Overview</a:t>
            </a:r>
            <a:endParaRPr b="1" sz="3600">
              <a:solidFill>
                <a:schemeClr val="lt1"/>
              </a:solidFill>
              <a:latin typeface="Roboto"/>
              <a:ea typeface="Roboto"/>
              <a:cs typeface="Roboto"/>
              <a:sym typeface="Roboto"/>
            </a:endParaRPr>
          </a:p>
        </p:txBody>
      </p:sp>
      <p:sp>
        <p:nvSpPr>
          <p:cNvPr id="66" name="Google Shape;66;p14"/>
          <p:cNvSpPr txBox="1"/>
          <p:nvPr/>
        </p:nvSpPr>
        <p:spPr>
          <a:xfrm>
            <a:off x="4992125" y="147450"/>
            <a:ext cx="3902700" cy="4848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Roboto Medium"/>
              <a:buAutoNum type="arabicPeriod"/>
            </a:pPr>
            <a:r>
              <a:rPr lang="en" sz="1500">
                <a:latin typeface="Roboto Medium"/>
                <a:ea typeface="Roboto Medium"/>
                <a:cs typeface="Roboto Medium"/>
                <a:sym typeface="Roboto Medium"/>
              </a:rPr>
              <a:t>Discover</a:t>
            </a:r>
            <a:endParaRPr sz="15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Problem Statement</a:t>
            </a:r>
            <a:endParaRPr sz="12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Competitive Analysis</a:t>
            </a:r>
            <a:endParaRPr sz="1200">
              <a:latin typeface="Roboto Medium"/>
              <a:ea typeface="Roboto Medium"/>
              <a:cs typeface="Roboto Medium"/>
              <a:sym typeface="Roboto Medium"/>
            </a:endParaRPr>
          </a:p>
          <a:p>
            <a:pPr indent="0" lvl="0" marL="0" rtl="0" algn="l">
              <a:spcBef>
                <a:spcPts val="0"/>
              </a:spcBef>
              <a:spcAft>
                <a:spcPts val="0"/>
              </a:spcAft>
              <a:buNone/>
            </a:pPr>
            <a:r>
              <a:t/>
            </a:r>
            <a:endParaRPr sz="1200">
              <a:latin typeface="Roboto Medium"/>
              <a:ea typeface="Roboto Medium"/>
              <a:cs typeface="Roboto Medium"/>
              <a:sym typeface="Roboto Medium"/>
            </a:endParaRPr>
          </a:p>
          <a:p>
            <a:pPr indent="-323850" lvl="0" marL="457200" rtl="0" algn="l">
              <a:spcBef>
                <a:spcPts val="0"/>
              </a:spcBef>
              <a:spcAft>
                <a:spcPts val="0"/>
              </a:spcAft>
              <a:buSzPts val="1500"/>
              <a:buFont typeface="Roboto Medium"/>
              <a:buAutoNum type="arabicPeriod"/>
            </a:pPr>
            <a:r>
              <a:rPr lang="en" sz="1500">
                <a:latin typeface="Roboto Medium"/>
                <a:ea typeface="Roboto Medium"/>
                <a:cs typeface="Roboto Medium"/>
                <a:sym typeface="Roboto Medium"/>
              </a:rPr>
              <a:t>User Research</a:t>
            </a:r>
            <a:endParaRPr sz="15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Surveys</a:t>
            </a:r>
            <a:endParaRPr sz="12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User Personas</a:t>
            </a:r>
            <a:endParaRPr sz="12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Insights</a:t>
            </a:r>
            <a:endParaRPr sz="1200">
              <a:latin typeface="Roboto Medium"/>
              <a:ea typeface="Roboto Medium"/>
              <a:cs typeface="Roboto Medium"/>
              <a:sym typeface="Roboto Medium"/>
            </a:endParaRPr>
          </a:p>
          <a:p>
            <a:pPr indent="0" lvl="0" marL="0" rtl="0" algn="l">
              <a:spcBef>
                <a:spcPts val="0"/>
              </a:spcBef>
              <a:spcAft>
                <a:spcPts val="0"/>
              </a:spcAft>
              <a:buNone/>
            </a:pPr>
            <a:r>
              <a:t/>
            </a:r>
            <a:endParaRPr sz="1200">
              <a:latin typeface="Roboto Medium"/>
              <a:ea typeface="Roboto Medium"/>
              <a:cs typeface="Roboto Medium"/>
              <a:sym typeface="Roboto Medium"/>
            </a:endParaRPr>
          </a:p>
          <a:p>
            <a:pPr indent="-323850" lvl="0" marL="457200" rtl="0" algn="l">
              <a:spcBef>
                <a:spcPts val="0"/>
              </a:spcBef>
              <a:spcAft>
                <a:spcPts val="0"/>
              </a:spcAft>
              <a:buSzPts val="1500"/>
              <a:buFont typeface="Roboto Medium"/>
              <a:buAutoNum type="arabicPeriod"/>
            </a:pPr>
            <a:r>
              <a:rPr lang="en" sz="1500">
                <a:latin typeface="Roboto Medium"/>
                <a:ea typeface="Roboto Medium"/>
                <a:cs typeface="Roboto Medium"/>
                <a:sym typeface="Roboto Medium"/>
              </a:rPr>
              <a:t>Design</a:t>
            </a:r>
            <a:endParaRPr sz="15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Initial Sketches</a:t>
            </a:r>
            <a:endParaRPr sz="12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Wireframes</a:t>
            </a:r>
            <a:endParaRPr sz="12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Journey Maps </a:t>
            </a:r>
            <a:endParaRPr sz="12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High Fidelity Wireframes</a:t>
            </a:r>
            <a:endParaRPr sz="1200">
              <a:latin typeface="Roboto Medium"/>
              <a:ea typeface="Roboto Medium"/>
              <a:cs typeface="Roboto Medium"/>
              <a:sym typeface="Roboto Medium"/>
            </a:endParaRPr>
          </a:p>
          <a:p>
            <a:pPr indent="0" lvl="0" marL="0" rtl="0" algn="l">
              <a:spcBef>
                <a:spcPts val="0"/>
              </a:spcBef>
              <a:spcAft>
                <a:spcPts val="0"/>
              </a:spcAft>
              <a:buNone/>
            </a:pPr>
            <a:r>
              <a:t/>
            </a:r>
            <a:endParaRPr sz="1200">
              <a:latin typeface="Roboto Medium"/>
              <a:ea typeface="Roboto Medium"/>
              <a:cs typeface="Roboto Medium"/>
              <a:sym typeface="Roboto Medium"/>
            </a:endParaRPr>
          </a:p>
          <a:p>
            <a:pPr indent="-323850" lvl="0" marL="457200" rtl="0" algn="l">
              <a:spcBef>
                <a:spcPts val="0"/>
              </a:spcBef>
              <a:spcAft>
                <a:spcPts val="0"/>
              </a:spcAft>
              <a:buSzPts val="1500"/>
              <a:buFont typeface="Roboto Medium"/>
              <a:buAutoNum type="arabicPeriod"/>
            </a:pPr>
            <a:r>
              <a:rPr lang="en" sz="1500">
                <a:latin typeface="Roboto Medium"/>
                <a:ea typeface="Roboto Medium"/>
                <a:cs typeface="Roboto Medium"/>
                <a:sym typeface="Roboto Medium"/>
              </a:rPr>
              <a:t>Deliver</a:t>
            </a:r>
            <a:endParaRPr sz="15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Interactive Prototype</a:t>
            </a:r>
            <a:endParaRPr sz="12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Usability Testing</a:t>
            </a:r>
            <a:endParaRPr sz="12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Insights</a:t>
            </a:r>
            <a:endParaRPr sz="1200">
              <a:latin typeface="Roboto Medium"/>
              <a:ea typeface="Roboto Medium"/>
              <a:cs typeface="Roboto Medium"/>
              <a:sym typeface="Roboto Medium"/>
            </a:endParaRPr>
          </a:p>
          <a:p>
            <a:pPr indent="0" lvl="0" marL="0" rtl="0" algn="l">
              <a:spcBef>
                <a:spcPts val="0"/>
              </a:spcBef>
              <a:spcAft>
                <a:spcPts val="0"/>
              </a:spcAft>
              <a:buNone/>
            </a:pPr>
            <a:r>
              <a:t/>
            </a:r>
            <a:endParaRPr sz="1200">
              <a:latin typeface="Roboto Medium"/>
              <a:ea typeface="Roboto Medium"/>
              <a:cs typeface="Roboto Medium"/>
              <a:sym typeface="Roboto Medium"/>
            </a:endParaRPr>
          </a:p>
          <a:p>
            <a:pPr indent="-323850" lvl="0" marL="457200" rtl="0" algn="l">
              <a:spcBef>
                <a:spcPts val="0"/>
              </a:spcBef>
              <a:spcAft>
                <a:spcPts val="0"/>
              </a:spcAft>
              <a:buSzPts val="1500"/>
              <a:buFont typeface="Roboto Medium"/>
              <a:buAutoNum type="arabicPeriod"/>
            </a:pPr>
            <a:r>
              <a:rPr lang="en" sz="1500">
                <a:latin typeface="Roboto Medium"/>
                <a:ea typeface="Roboto Medium"/>
                <a:cs typeface="Roboto Medium"/>
                <a:sym typeface="Roboto Medium"/>
              </a:rPr>
              <a:t>Outcomes</a:t>
            </a:r>
            <a:endParaRPr sz="15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Lessons Learned</a:t>
            </a:r>
            <a:endParaRPr sz="12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Next Steps</a:t>
            </a:r>
            <a:endParaRPr sz="1200">
              <a:latin typeface="Roboto Medium"/>
              <a:ea typeface="Roboto Medium"/>
              <a:cs typeface="Roboto Medium"/>
              <a:sym typeface="Roboto Medium"/>
            </a:endParaRPr>
          </a:p>
          <a:p>
            <a:pPr indent="-304800" lvl="1" marL="914400" rtl="0" algn="l">
              <a:spcBef>
                <a:spcPts val="0"/>
              </a:spcBef>
              <a:spcAft>
                <a:spcPts val="0"/>
              </a:spcAft>
              <a:buSzPts val="1200"/>
              <a:buFont typeface="Roboto Medium"/>
              <a:buAutoNum type="alphaLcPeriod"/>
            </a:pPr>
            <a:r>
              <a:rPr lang="en" sz="1200">
                <a:latin typeface="Roboto Medium"/>
                <a:ea typeface="Roboto Medium"/>
                <a:cs typeface="Roboto Medium"/>
                <a:sym typeface="Roboto Medium"/>
              </a:rPr>
              <a:t>Q&amp;A</a:t>
            </a:r>
            <a:endParaRPr sz="1200">
              <a:latin typeface="Roboto Medium"/>
              <a:ea typeface="Roboto Medium"/>
              <a:cs typeface="Roboto Medium"/>
              <a:sym typeface="Roboto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89652"/>
            </a:gs>
            <a:gs pos="100000">
              <a:srgbClr val="3A3016"/>
            </a:gs>
          </a:gsLst>
          <a:lin ang="5400012" scaled="0"/>
        </a:gradFill>
      </p:bgPr>
    </p:bg>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mt="65000"/>
          </a:blip>
          <a:stretch>
            <a:fillRect/>
          </a:stretch>
        </p:blipFill>
        <p:spPr>
          <a:xfrm>
            <a:off x="0" y="150700"/>
            <a:ext cx="9144000" cy="4992800"/>
          </a:xfrm>
          <a:prstGeom prst="rect">
            <a:avLst/>
          </a:prstGeom>
          <a:noFill/>
          <a:ln>
            <a:noFill/>
          </a:ln>
          <a:effectLst>
            <a:outerShdw blurRad="57150" rotWithShape="0" algn="bl" dir="5400000" dist="19050">
              <a:srgbClr val="000000">
                <a:alpha val="50000"/>
              </a:srgbClr>
            </a:outerShdw>
          </a:effectLst>
        </p:spPr>
      </p:pic>
      <p:sp>
        <p:nvSpPr>
          <p:cNvPr id="72" name="Google Shape;72;p15"/>
          <p:cNvSpPr txBox="1"/>
          <p:nvPr>
            <p:ph type="ctrTitle"/>
          </p:nvPr>
        </p:nvSpPr>
        <p:spPr>
          <a:xfrm>
            <a:off x="0" y="0"/>
            <a:ext cx="9144000" cy="1073700"/>
          </a:xfrm>
          <a:prstGeom prst="rect">
            <a:avLst/>
          </a:prstGeom>
          <a:gradFill>
            <a:gsLst>
              <a:gs pos="0">
                <a:srgbClr val="351C75"/>
              </a:gs>
              <a:gs pos="50000">
                <a:srgbClr val="472798"/>
              </a:gs>
              <a:gs pos="100000">
                <a:srgbClr val="434343"/>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b" bIns="91425" lIns="91425" spcFirstLastPara="1" rIns="91425" wrap="square" tIns="91425">
            <a:normAutofit/>
          </a:bodyPr>
          <a:lstStyle/>
          <a:p>
            <a:pPr indent="0" lvl="0" marL="0" rtl="0" algn="ctr">
              <a:spcBef>
                <a:spcPts val="0"/>
              </a:spcBef>
              <a:spcAft>
                <a:spcPts val="0"/>
              </a:spcAft>
              <a:buNone/>
            </a:pPr>
            <a:r>
              <a:rPr b="1" lang="en" sz="4800">
                <a:solidFill>
                  <a:schemeClr val="lt1"/>
                </a:solidFill>
                <a:latin typeface="Roboto"/>
                <a:ea typeface="Roboto"/>
                <a:cs typeface="Roboto"/>
                <a:sym typeface="Roboto"/>
              </a:rPr>
              <a:t>Problem </a:t>
            </a:r>
            <a:r>
              <a:rPr b="1" lang="en" sz="4800">
                <a:solidFill>
                  <a:schemeClr val="lt1"/>
                </a:solidFill>
                <a:latin typeface="Roboto"/>
                <a:ea typeface="Roboto"/>
                <a:cs typeface="Roboto"/>
                <a:sym typeface="Roboto"/>
              </a:rPr>
              <a:t>Statement</a:t>
            </a:r>
            <a:endParaRPr b="1" sz="4800">
              <a:solidFill>
                <a:schemeClr val="lt1"/>
              </a:solidFill>
              <a:latin typeface="Roboto"/>
              <a:ea typeface="Roboto"/>
              <a:cs typeface="Roboto"/>
              <a:sym typeface="Roboto"/>
            </a:endParaRPr>
          </a:p>
        </p:txBody>
      </p:sp>
      <p:sp>
        <p:nvSpPr>
          <p:cNvPr id="73" name="Google Shape;73;p15"/>
          <p:cNvSpPr txBox="1"/>
          <p:nvPr>
            <p:ph idx="1" type="subTitle"/>
          </p:nvPr>
        </p:nvSpPr>
        <p:spPr>
          <a:xfrm>
            <a:off x="1287150" y="2748700"/>
            <a:ext cx="6569700" cy="1264500"/>
          </a:xfrm>
          <a:prstGeom prst="rect">
            <a:avLst/>
          </a:prstGeom>
          <a:gradFill>
            <a:gsLst>
              <a:gs pos="0">
                <a:srgbClr val="351C75"/>
              </a:gs>
              <a:gs pos="50000">
                <a:srgbClr val="472798"/>
              </a:gs>
              <a:gs pos="100000">
                <a:srgbClr val="434343"/>
              </a:gs>
            </a:gsLst>
            <a:path path="circle">
              <a:fillToRect b="50%" l="50%" r="50%" t="50%"/>
            </a:path>
            <a:tileRect/>
          </a:gradFill>
          <a:ln cap="flat" cmpd="sng" w="28575">
            <a:solidFill>
              <a:schemeClr val="lt1"/>
            </a:solidFill>
            <a:prstDash val="solid"/>
            <a:round/>
            <a:headEnd len="sm" w="sm" type="none"/>
            <a:tailEnd len="sm" w="sm" type="none"/>
          </a:ln>
          <a:effectLst>
            <a:outerShdw blurRad="57150" rotWithShape="0" algn="bl" dir="8280000" dist="142875">
              <a:srgbClr val="000000">
                <a:alpha val="50000"/>
              </a:srgbClr>
            </a:outerShdw>
          </a:effectLst>
        </p:spPr>
        <p:txBody>
          <a:bodyPr anchorCtr="0" anchor="t" bIns="91425" lIns="91425" spcFirstLastPara="1" rIns="91425" wrap="square" tIns="91425">
            <a:normAutofit fontScale="47500"/>
          </a:bodyPr>
          <a:lstStyle/>
          <a:p>
            <a:pPr indent="0" lvl="0" marL="0" rtl="0" algn="ctr">
              <a:lnSpc>
                <a:spcPct val="200000"/>
              </a:lnSpc>
              <a:spcBef>
                <a:spcPts val="0"/>
              </a:spcBef>
              <a:spcAft>
                <a:spcPts val="0"/>
              </a:spcAft>
              <a:buNone/>
            </a:pPr>
            <a:r>
              <a:rPr lang="en">
                <a:solidFill>
                  <a:schemeClr val="lt1"/>
                </a:solidFill>
                <a:latin typeface="Roboto Medium"/>
                <a:ea typeface="Roboto Medium"/>
                <a:cs typeface="Roboto Medium"/>
                <a:sym typeface="Roboto Medium"/>
              </a:rPr>
              <a:t>An app that allows users to post events and search for events to join. Design how the posts will look, what information they will contain, how to create them and search for them, and how the posts will be displayed.</a:t>
            </a:r>
            <a:endParaRPr>
              <a:solidFill>
                <a:schemeClr val="lt1"/>
              </a:solidFill>
              <a:latin typeface="Roboto Medium"/>
              <a:ea typeface="Roboto Medium"/>
              <a:cs typeface="Roboto Medium"/>
              <a:sym typeface="Roboto Medium"/>
            </a:endParaRPr>
          </a:p>
        </p:txBody>
      </p:sp>
      <p:sp>
        <p:nvSpPr>
          <p:cNvPr id="74" name="Google Shape;74;p15"/>
          <p:cNvSpPr txBox="1"/>
          <p:nvPr/>
        </p:nvSpPr>
        <p:spPr>
          <a:xfrm>
            <a:off x="234300" y="4638525"/>
            <a:ext cx="656100" cy="323100"/>
          </a:xfrm>
          <a:prstGeom prst="rect">
            <a:avLst/>
          </a:prstGeom>
          <a:noFill/>
          <a:ln>
            <a:noFill/>
          </a:ln>
          <a:effectLst>
            <a:outerShdw blurRad="85725" rotWithShape="0" algn="bl" dir="9240000" dist="2381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FFFF"/>
                </a:solidFill>
                <a:latin typeface="Roboto Medium"/>
                <a:ea typeface="Roboto Medium"/>
                <a:cs typeface="Roboto Medium"/>
                <a:sym typeface="Roboto Medium"/>
              </a:rPr>
              <a:t>Discover</a:t>
            </a:r>
            <a:endParaRPr sz="900">
              <a:solidFill>
                <a:srgbClr val="FFFFFF"/>
              </a:solidFill>
              <a:latin typeface="Roboto Medium"/>
              <a:ea typeface="Roboto Medium"/>
              <a:cs typeface="Roboto Medium"/>
              <a:sym typeface="Robot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78" name="Shape 78"/>
        <p:cNvGrpSpPr/>
        <p:nvPr/>
      </p:nvGrpSpPr>
      <p:grpSpPr>
        <a:xfrm>
          <a:off x="0" y="0"/>
          <a:ext cx="0" cy="0"/>
          <a:chOff x="0" y="0"/>
          <a:chExt cx="0" cy="0"/>
        </a:xfrm>
      </p:grpSpPr>
      <p:pic>
        <p:nvPicPr>
          <p:cNvPr id="79" name="Google Shape;79;p16"/>
          <p:cNvPicPr preferRelativeResize="0"/>
          <p:nvPr/>
        </p:nvPicPr>
        <p:blipFill>
          <a:blip r:embed="rId3">
            <a:alphaModFix/>
          </a:blip>
          <a:stretch>
            <a:fillRect/>
          </a:stretch>
        </p:blipFill>
        <p:spPr>
          <a:xfrm>
            <a:off x="3501025" y="1600775"/>
            <a:ext cx="5193701" cy="3187676"/>
          </a:xfrm>
          <a:prstGeom prst="rect">
            <a:avLst/>
          </a:prstGeom>
          <a:noFill/>
          <a:ln>
            <a:noFill/>
          </a:ln>
          <a:effectLst>
            <a:outerShdw blurRad="57150" rotWithShape="0" algn="bl" dir="8040000" dist="142875">
              <a:srgbClr val="000000">
                <a:alpha val="50000"/>
              </a:srgbClr>
            </a:outerShdw>
          </a:effectLst>
        </p:spPr>
      </p:pic>
      <p:sp>
        <p:nvSpPr>
          <p:cNvPr id="80" name="Google Shape;80;p16"/>
          <p:cNvSpPr txBox="1"/>
          <p:nvPr>
            <p:ph type="ctrTitle"/>
          </p:nvPr>
        </p:nvSpPr>
        <p:spPr>
          <a:xfrm>
            <a:off x="958050" y="0"/>
            <a:ext cx="4575900" cy="9141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ctr">
              <a:spcBef>
                <a:spcPts val="0"/>
              </a:spcBef>
              <a:spcAft>
                <a:spcPts val="0"/>
              </a:spcAft>
              <a:buNone/>
            </a:pPr>
            <a:r>
              <a:rPr b="1" lang="en" sz="3600">
                <a:solidFill>
                  <a:schemeClr val="lt1"/>
                </a:solidFill>
                <a:latin typeface="Roboto"/>
                <a:ea typeface="Roboto"/>
                <a:cs typeface="Roboto"/>
                <a:sym typeface="Roboto"/>
              </a:rPr>
              <a:t>Competitive Analysis</a:t>
            </a:r>
            <a:endParaRPr b="1" sz="3600">
              <a:solidFill>
                <a:schemeClr val="lt1"/>
              </a:solidFill>
              <a:latin typeface="Roboto"/>
              <a:ea typeface="Roboto"/>
              <a:cs typeface="Roboto"/>
              <a:sym typeface="Roboto"/>
            </a:endParaRPr>
          </a:p>
        </p:txBody>
      </p:sp>
      <p:sp>
        <p:nvSpPr>
          <p:cNvPr id="81" name="Google Shape;81;p16"/>
          <p:cNvSpPr/>
          <p:nvPr/>
        </p:nvSpPr>
        <p:spPr>
          <a:xfrm>
            <a:off x="452075" y="1366250"/>
            <a:ext cx="2752500" cy="27477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57150" rotWithShape="0" algn="bl" dir="7500000" dist="2095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txBox="1"/>
          <p:nvPr/>
        </p:nvSpPr>
        <p:spPr>
          <a:xfrm>
            <a:off x="399300" y="1520300"/>
            <a:ext cx="2717400" cy="2439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400">
                <a:latin typeface="Roboto Medium"/>
                <a:ea typeface="Roboto Medium"/>
                <a:cs typeface="Roboto Medium"/>
                <a:sym typeface="Roboto Medium"/>
              </a:rPr>
              <a:t>      </a:t>
            </a:r>
            <a:r>
              <a:rPr lang="en" sz="2400">
                <a:latin typeface="Roboto Medium"/>
                <a:ea typeface="Roboto Medium"/>
                <a:cs typeface="Roboto Medium"/>
                <a:sym typeface="Roboto Medium"/>
              </a:rPr>
              <a:t>Similar</a:t>
            </a:r>
            <a:r>
              <a:rPr lang="en" sz="2400">
                <a:latin typeface="Roboto Medium"/>
                <a:ea typeface="Roboto Medium"/>
                <a:cs typeface="Roboto Medium"/>
                <a:sym typeface="Roboto Medium"/>
              </a:rPr>
              <a:t> Apps</a:t>
            </a:r>
            <a:endParaRPr sz="2400">
              <a:latin typeface="Roboto Medium"/>
              <a:ea typeface="Roboto Medium"/>
              <a:cs typeface="Roboto Medium"/>
              <a:sym typeface="Roboto Medium"/>
            </a:endParaRPr>
          </a:p>
          <a:p>
            <a:pPr indent="0" lvl="0" marL="0" rtl="0" algn="l">
              <a:lnSpc>
                <a:spcPct val="150000"/>
              </a:lnSpc>
              <a:spcBef>
                <a:spcPts val="0"/>
              </a:spcBef>
              <a:spcAft>
                <a:spcPts val="0"/>
              </a:spcAft>
              <a:buNone/>
            </a:pPr>
            <a:r>
              <a:t/>
            </a:r>
            <a:endParaRPr sz="1300">
              <a:latin typeface="Roboto Medium"/>
              <a:ea typeface="Roboto Medium"/>
              <a:cs typeface="Roboto Medium"/>
              <a:sym typeface="Roboto Medium"/>
            </a:endParaRPr>
          </a:p>
          <a:p>
            <a:pPr indent="-311150" lvl="0" marL="457200" rtl="0" algn="l">
              <a:lnSpc>
                <a:spcPct val="150000"/>
              </a:lnSpc>
              <a:spcBef>
                <a:spcPts val="0"/>
              </a:spcBef>
              <a:spcAft>
                <a:spcPts val="0"/>
              </a:spcAft>
              <a:buSzPts val="1300"/>
              <a:buFont typeface="Roboto Medium"/>
              <a:buChar char="●"/>
            </a:pPr>
            <a:r>
              <a:rPr lang="en" sz="1300">
                <a:latin typeface="Roboto Medium"/>
                <a:ea typeface="Roboto Medium"/>
                <a:cs typeface="Roboto Medium"/>
                <a:sym typeface="Roboto Medium"/>
              </a:rPr>
              <a:t>MeetUp</a:t>
            </a:r>
            <a:endParaRPr sz="1300">
              <a:latin typeface="Roboto Medium"/>
              <a:ea typeface="Roboto Medium"/>
              <a:cs typeface="Roboto Medium"/>
              <a:sym typeface="Roboto Medium"/>
            </a:endParaRPr>
          </a:p>
          <a:p>
            <a:pPr indent="-311150" lvl="0" marL="457200" rtl="0" algn="l">
              <a:lnSpc>
                <a:spcPct val="150000"/>
              </a:lnSpc>
              <a:spcBef>
                <a:spcPts val="0"/>
              </a:spcBef>
              <a:spcAft>
                <a:spcPts val="0"/>
              </a:spcAft>
              <a:buSzPts val="1300"/>
              <a:buFont typeface="Roboto Medium"/>
              <a:buChar char="●"/>
            </a:pPr>
            <a:r>
              <a:rPr lang="en" sz="1300">
                <a:latin typeface="Roboto Medium"/>
                <a:ea typeface="Roboto Medium"/>
                <a:cs typeface="Roboto Medium"/>
                <a:sym typeface="Roboto Medium"/>
              </a:rPr>
              <a:t>LMK</a:t>
            </a:r>
            <a:endParaRPr sz="1300">
              <a:latin typeface="Roboto Medium"/>
              <a:ea typeface="Roboto Medium"/>
              <a:cs typeface="Roboto Medium"/>
              <a:sym typeface="Roboto Medium"/>
            </a:endParaRPr>
          </a:p>
          <a:p>
            <a:pPr indent="-311150" lvl="0" marL="457200" rtl="0" algn="l">
              <a:lnSpc>
                <a:spcPct val="150000"/>
              </a:lnSpc>
              <a:spcBef>
                <a:spcPts val="0"/>
              </a:spcBef>
              <a:spcAft>
                <a:spcPts val="0"/>
              </a:spcAft>
              <a:buSzPts val="1300"/>
              <a:buFont typeface="Roboto Medium"/>
              <a:buChar char="●"/>
            </a:pPr>
            <a:r>
              <a:rPr lang="en" sz="1300">
                <a:latin typeface="Roboto Medium"/>
                <a:ea typeface="Roboto Medium"/>
                <a:cs typeface="Roboto Medium"/>
                <a:sym typeface="Roboto Medium"/>
              </a:rPr>
              <a:t>Nextdoor</a:t>
            </a:r>
            <a:endParaRPr sz="1300">
              <a:latin typeface="Roboto Medium"/>
              <a:ea typeface="Roboto Medium"/>
              <a:cs typeface="Roboto Medium"/>
              <a:sym typeface="Roboto Medium"/>
            </a:endParaRPr>
          </a:p>
          <a:p>
            <a:pPr indent="-311150" lvl="0" marL="457200" rtl="0" algn="l">
              <a:lnSpc>
                <a:spcPct val="150000"/>
              </a:lnSpc>
              <a:spcBef>
                <a:spcPts val="0"/>
              </a:spcBef>
              <a:spcAft>
                <a:spcPts val="0"/>
              </a:spcAft>
              <a:buSzPts val="1300"/>
              <a:buFont typeface="Roboto Medium"/>
              <a:buChar char="●"/>
            </a:pPr>
            <a:r>
              <a:rPr lang="en" sz="1300">
                <a:latin typeface="Roboto Medium"/>
                <a:ea typeface="Roboto Medium"/>
                <a:cs typeface="Roboto Medium"/>
                <a:sym typeface="Roboto Medium"/>
              </a:rPr>
              <a:t>Wink</a:t>
            </a:r>
            <a:endParaRPr sz="1300">
              <a:latin typeface="Roboto Medium"/>
              <a:ea typeface="Roboto Medium"/>
              <a:cs typeface="Roboto Medium"/>
              <a:sym typeface="Roboto Medium"/>
            </a:endParaRPr>
          </a:p>
          <a:p>
            <a:pPr indent="-311150" lvl="0" marL="457200" rtl="0" algn="l">
              <a:lnSpc>
                <a:spcPct val="150000"/>
              </a:lnSpc>
              <a:spcBef>
                <a:spcPts val="0"/>
              </a:spcBef>
              <a:spcAft>
                <a:spcPts val="0"/>
              </a:spcAft>
              <a:buSzPts val="1300"/>
              <a:buFont typeface="Roboto Medium"/>
              <a:buChar char="●"/>
            </a:pPr>
            <a:r>
              <a:rPr lang="en" sz="1300">
                <a:latin typeface="Roboto Medium"/>
                <a:ea typeface="Roboto Medium"/>
                <a:cs typeface="Roboto Medium"/>
                <a:sym typeface="Roboto Medium"/>
              </a:rPr>
              <a:t>Hinge</a:t>
            </a:r>
            <a:endParaRPr sz="1300">
              <a:latin typeface="Roboto Medium"/>
              <a:ea typeface="Roboto Medium"/>
              <a:cs typeface="Roboto Medium"/>
              <a:sym typeface="Roboto Medium"/>
            </a:endParaRPr>
          </a:p>
        </p:txBody>
      </p:sp>
      <p:pic>
        <p:nvPicPr>
          <p:cNvPr id="83" name="Google Shape;83;p16"/>
          <p:cNvPicPr preferRelativeResize="0"/>
          <p:nvPr/>
        </p:nvPicPr>
        <p:blipFill>
          <a:blip r:embed="rId4">
            <a:alphaModFix/>
          </a:blip>
          <a:stretch>
            <a:fillRect/>
          </a:stretch>
        </p:blipFill>
        <p:spPr>
          <a:xfrm>
            <a:off x="6910450" y="128350"/>
            <a:ext cx="1674875" cy="1674875"/>
          </a:xfrm>
          <a:prstGeom prst="rect">
            <a:avLst/>
          </a:prstGeom>
          <a:noFill/>
          <a:ln>
            <a:noFill/>
          </a:ln>
          <a:effectLst>
            <a:outerShdw blurRad="57150" rotWithShape="0" algn="bl" dir="9120000" dist="209550">
              <a:srgbClr val="000000">
                <a:alpha val="50000"/>
              </a:srgbClr>
            </a:outerShdw>
          </a:effectLst>
        </p:spPr>
      </p:pic>
      <p:pic>
        <p:nvPicPr>
          <p:cNvPr id="84" name="Google Shape;84;p16"/>
          <p:cNvPicPr preferRelativeResize="0"/>
          <p:nvPr/>
        </p:nvPicPr>
        <p:blipFill>
          <a:blip r:embed="rId5">
            <a:alphaModFix/>
          </a:blip>
          <a:stretch>
            <a:fillRect/>
          </a:stretch>
        </p:blipFill>
        <p:spPr>
          <a:xfrm>
            <a:off x="5324838" y="713375"/>
            <a:ext cx="608451" cy="608451"/>
          </a:xfrm>
          <a:prstGeom prst="rect">
            <a:avLst/>
          </a:prstGeom>
          <a:noFill/>
          <a:ln>
            <a:noFill/>
          </a:ln>
          <a:effectLst>
            <a:outerShdw blurRad="57150" rotWithShape="0" algn="bl" dir="6840000" dist="114300">
              <a:srgbClr val="000000">
                <a:alpha val="50000"/>
              </a:srgbClr>
            </a:outerShdw>
          </a:effectLst>
        </p:spPr>
      </p:pic>
      <p:pic>
        <p:nvPicPr>
          <p:cNvPr id="85" name="Google Shape;85;p16"/>
          <p:cNvPicPr preferRelativeResize="0"/>
          <p:nvPr/>
        </p:nvPicPr>
        <p:blipFill>
          <a:blip r:embed="rId6">
            <a:alphaModFix/>
          </a:blip>
          <a:stretch>
            <a:fillRect/>
          </a:stretch>
        </p:blipFill>
        <p:spPr>
          <a:xfrm>
            <a:off x="8347273" y="251175"/>
            <a:ext cx="608451" cy="608471"/>
          </a:xfrm>
          <a:prstGeom prst="rect">
            <a:avLst/>
          </a:prstGeom>
          <a:noFill/>
          <a:ln>
            <a:noFill/>
          </a:ln>
          <a:effectLst>
            <a:outerShdw blurRad="57150" rotWithShape="0" algn="bl" dir="7680000" dist="200025">
              <a:srgbClr val="000000">
                <a:alpha val="50000"/>
              </a:srgbClr>
            </a:outerShdw>
          </a:effectLst>
        </p:spPr>
      </p:pic>
      <p:pic>
        <p:nvPicPr>
          <p:cNvPr id="86" name="Google Shape;86;p16"/>
          <p:cNvPicPr preferRelativeResize="0"/>
          <p:nvPr/>
        </p:nvPicPr>
        <p:blipFill>
          <a:blip r:embed="rId7">
            <a:alphaModFix/>
          </a:blip>
          <a:stretch>
            <a:fillRect/>
          </a:stretch>
        </p:blipFill>
        <p:spPr>
          <a:xfrm>
            <a:off x="6387750" y="614237"/>
            <a:ext cx="608451" cy="608451"/>
          </a:xfrm>
          <a:prstGeom prst="rect">
            <a:avLst/>
          </a:prstGeom>
          <a:noFill/>
          <a:ln>
            <a:noFill/>
          </a:ln>
          <a:effectLst>
            <a:outerShdw blurRad="57150" rotWithShape="0" algn="bl" dir="7500000" dist="180975">
              <a:srgbClr val="000000">
                <a:alpha val="50000"/>
              </a:srgbClr>
            </a:outerShdw>
          </a:effectLst>
        </p:spPr>
      </p:pic>
      <p:pic>
        <p:nvPicPr>
          <p:cNvPr id="87" name="Google Shape;87;p16"/>
          <p:cNvPicPr preferRelativeResize="0"/>
          <p:nvPr/>
        </p:nvPicPr>
        <p:blipFill>
          <a:blip r:embed="rId8">
            <a:alphaModFix/>
          </a:blip>
          <a:stretch>
            <a:fillRect/>
          </a:stretch>
        </p:blipFill>
        <p:spPr>
          <a:xfrm>
            <a:off x="4036375" y="859650"/>
            <a:ext cx="608451" cy="608451"/>
          </a:xfrm>
          <a:prstGeom prst="rect">
            <a:avLst/>
          </a:prstGeom>
          <a:noFill/>
          <a:ln>
            <a:noFill/>
          </a:ln>
          <a:effectLst>
            <a:outerShdw blurRad="57150" rotWithShape="0" algn="bl" dir="7800000" dist="123825">
              <a:srgbClr val="000000">
                <a:alpha val="50000"/>
              </a:srgbClr>
            </a:outerShdw>
          </a:effectLst>
        </p:spPr>
      </p:pic>
      <p:sp>
        <p:nvSpPr>
          <p:cNvPr id="88" name="Google Shape;88;p16"/>
          <p:cNvSpPr txBox="1"/>
          <p:nvPr/>
        </p:nvSpPr>
        <p:spPr>
          <a:xfrm>
            <a:off x="223850" y="4586300"/>
            <a:ext cx="656100" cy="323100"/>
          </a:xfrm>
          <a:prstGeom prst="rect">
            <a:avLst/>
          </a:prstGeom>
          <a:noFill/>
          <a:ln>
            <a:noFill/>
          </a:ln>
          <a:effectLst>
            <a:outerShdw blurRad="85725" rotWithShape="0" algn="bl" dir="9240000" dist="2381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FFFF"/>
                </a:solidFill>
                <a:latin typeface="Roboto Medium"/>
                <a:ea typeface="Roboto Medium"/>
                <a:cs typeface="Roboto Medium"/>
                <a:sym typeface="Roboto Medium"/>
              </a:rPr>
              <a:t>Discover</a:t>
            </a:r>
            <a:endParaRPr sz="900">
              <a:solidFill>
                <a:srgbClr val="FFFFFF"/>
              </a:solidFill>
              <a:latin typeface="Roboto Medium"/>
              <a:ea typeface="Roboto Medium"/>
              <a:cs typeface="Roboto Medium"/>
              <a:sym typeface="Roboto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92" name="Shape 92"/>
        <p:cNvGrpSpPr/>
        <p:nvPr/>
      </p:nvGrpSpPr>
      <p:grpSpPr>
        <a:xfrm>
          <a:off x="0" y="0"/>
          <a:ext cx="0" cy="0"/>
          <a:chOff x="0" y="0"/>
          <a:chExt cx="0" cy="0"/>
        </a:xfrm>
      </p:grpSpPr>
      <p:sp>
        <p:nvSpPr>
          <p:cNvPr id="93" name="Google Shape;93;p17"/>
          <p:cNvSpPr/>
          <p:nvPr/>
        </p:nvSpPr>
        <p:spPr>
          <a:xfrm>
            <a:off x="482325" y="463275"/>
            <a:ext cx="8229600" cy="4104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txBox="1"/>
          <p:nvPr>
            <p:ph type="ctrTitle"/>
          </p:nvPr>
        </p:nvSpPr>
        <p:spPr>
          <a:xfrm>
            <a:off x="311700" y="463275"/>
            <a:ext cx="8520600" cy="91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b="1" lang="en" sz="3600">
                <a:latin typeface="Roboto"/>
                <a:ea typeface="Roboto"/>
                <a:cs typeface="Roboto"/>
                <a:sym typeface="Roboto"/>
              </a:rPr>
              <a:t>Competitive Analysis  |  </a:t>
            </a:r>
            <a:r>
              <a:rPr b="1" lang="en" sz="3600">
                <a:solidFill>
                  <a:srgbClr val="CD1940"/>
                </a:solidFill>
                <a:latin typeface="Roboto"/>
                <a:ea typeface="Roboto"/>
                <a:cs typeface="Roboto"/>
                <a:sym typeface="Roboto"/>
              </a:rPr>
              <a:t>MeetUp</a:t>
            </a:r>
            <a:endParaRPr b="1" sz="3600">
              <a:solidFill>
                <a:srgbClr val="CD1940"/>
              </a:solidFill>
              <a:latin typeface="Roboto"/>
              <a:ea typeface="Roboto"/>
              <a:cs typeface="Roboto"/>
              <a:sym typeface="Roboto"/>
            </a:endParaRPr>
          </a:p>
        </p:txBody>
      </p:sp>
      <p:cxnSp>
        <p:nvCxnSpPr>
          <p:cNvPr id="95" name="Google Shape;95;p17"/>
          <p:cNvCxnSpPr/>
          <p:nvPr/>
        </p:nvCxnSpPr>
        <p:spPr>
          <a:xfrm flipH="1" rot="10800000">
            <a:off x="753450" y="3331725"/>
            <a:ext cx="7637100" cy="10500"/>
          </a:xfrm>
          <a:prstGeom prst="straightConnector1">
            <a:avLst/>
          </a:prstGeom>
          <a:noFill/>
          <a:ln cap="flat" cmpd="sng" w="28575">
            <a:solidFill>
              <a:schemeClr val="dk1"/>
            </a:solidFill>
            <a:prstDash val="solid"/>
            <a:round/>
            <a:headEnd len="med" w="med" type="none"/>
            <a:tailEnd len="med" w="med" type="none"/>
          </a:ln>
        </p:spPr>
      </p:cxnSp>
      <p:pic>
        <p:nvPicPr>
          <p:cNvPr id="96" name="Google Shape;96;p17"/>
          <p:cNvPicPr preferRelativeResize="0"/>
          <p:nvPr/>
        </p:nvPicPr>
        <p:blipFill>
          <a:blip r:embed="rId3">
            <a:alphaModFix/>
          </a:blip>
          <a:stretch>
            <a:fillRect/>
          </a:stretch>
        </p:blipFill>
        <p:spPr>
          <a:xfrm>
            <a:off x="1239027" y="1626777"/>
            <a:ext cx="1125999" cy="2001823"/>
          </a:xfrm>
          <a:prstGeom prst="rect">
            <a:avLst/>
          </a:prstGeom>
          <a:noFill/>
          <a:ln>
            <a:noFill/>
          </a:ln>
          <a:effectLst>
            <a:outerShdw blurRad="57150" rotWithShape="0" algn="bl" dir="19560000" dist="76200">
              <a:srgbClr val="000000">
                <a:alpha val="50000"/>
              </a:srgbClr>
            </a:outerShdw>
          </a:effectLst>
        </p:spPr>
      </p:pic>
      <p:pic>
        <p:nvPicPr>
          <p:cNvPr id="97" name="Google Shape;97;p17"/>
          <p:cNvPicPr preferRelativeResize="0"/>
          <p:nvPr/>
        </p:nvPicPr>
        <p:blipFill>
          <a:blip r:embed="rId4">
            <a:alphaModFix/>
          </a:blip>
          <a:stretch>
            <a:fillRect/>
          </a:stretch>
        </p:blipFill>
        <p:spPr>
          <a:xfrm>
            <a:off x="3040600" y="1626794"/>
            <a:ext cx="1125999" cy="2001782"/>
          </a:xfrm>
          <a:prstGeom prst="rect">
            <a:avLst/>
          </a:prstGeom>
          <a:noFill/>
          <a:ln>
            <a:noFill/>
          </a:ln>
          <a:effectLst>
            <a:outerShdw blurRad="57150" rotWithShape="0" algn="bl" dir="19080000" dist="85725">
              <a:srgbClr val="000000">
                <a:alpha val="47000"/>
              </a:srgbClr>
            </a:outerShdw>
          </a:effectLst>
        </p:spPr>
      </p:pic>
      <p:pic>
        <p:nvPicPr>
          <p:cNvPr id="98" name="Google Shape;98;p17"/>
          <p:cNvPicPr preferRelativeResize="0"/>
          <p:nvPr/>
        </p:nvPicPr>
        <p:blipFill>
          <a:blip r:embed="rId5">
            <a:alphaModFix/>
          </a:blip>
          <a:stretch>
            <a:fillRect/>
          </a:stretch>
        </p:blipFill>
        <p:spPr>
          <a:xfrm>
            <a:off x="4821300" y="1595564"/>
            <a:ext cx="1125999" cy="2001787"/>
          </a:xfrm>
          <a:prstGeom prst="rect">
            <a:avLst/>
          </a:prstGeom>
          <a:noFill/>
          <a:ln>
            <a:noFill/>
          </a:ln>
          <a:effectLst>
            <a:outerShdw blurRad="57150" rotWithShape="0" algn="bl" dir="18900000" dist="95250">
              <a:srgbClr val="000000">
                <a:alpha val="50000"/>
              </a:srgbClr>
            </a:outerShdw>
          </a:effectLst>
        </p:spPr>
      </p:pic>
      <p:pic>
        <p:nvPicPr>
          <p:cNvPr id="99" name="Google Shape;99;p17"/>
          <p:cNvPicPr preferRelativeResize="0"/>
          <p:nvPr/>
        </p:nvPicPr>
        <p:blipFill>
          <a:blip r:embed="rId6">
            <a:alphaModFix/>
          </a:blip>
          <a:stretch>
            <a:fillRect/>
          </a:stretch>
        </p:blipFill>
        <p:spPr>
          <a:xfrm>
            <a:off x="6631282" y="1595573"/>
            <a:ext cx="1096718" cy="1949727"/>
          </a:xfrm>
          <a:prstGeom prst="rect">
            <a:avLst/>
          </a:prstGeom>
          <a:noFill/>
          <a:ln>
            <a:noFill/>
          </a:ln>
          <a:effectLst>
            <a:outerShdw blurRad="57150" rotWithShape="0" algn="bl" dir="18900000" dist="85725">
              <a:srgbClr val="000000">
                <a:alpha val="50000"/>
              </a:srgbClr>
            </a:outerShdw>
          </a:effectLst>
        </p:spPr>
      </p:pic>
      <p:sp>
        <p:nvSpPr>
          <p:cNvPr id="100" name="Google Shape;100;p17"/>
          <p:cNvSpPr txBox="1"/>
          <p:nvPr/>
        </p:nvSpPr>
        <p:spPr>
          <a:xfrm>
            <a:off x="223875" y="4617700"/>
            <a:ext cx="656100" cy="323100"/>
          </a:xfrm>
          <a:prstGeom prst="rect">
            <a:avLst/>
          </a:prstGeom>
          <a:noFill/>
          <a:ln>
            <a:noFill/>
          </a:ln>
          <a:effectLst>
            <a:outerShdw blurRad="85725" rotWithShape="0" algn="bl" dir="9240000" dist="2381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FFFF"/>
                </a:solidFill>
                <a:latin typeface="Roboto Medium"/>
                <a:ea typeface="Roboto Medium"/>
                <a:cs typeface="Roboto Medium"/>
                <a:sym typeface="Roboto Medium"/>
              </a:rPr>
              <a:t>Discover</a:t>
            </a:r>
            <a:endParaRPr sz="900">
              <a:solidFill>
                <a:srgbClr val="FFFFFF"/>
              </a:solidFill>
              <a:latin typeface="Roboto Medium"/>
              <a:ea typeface="Roboto Medium"/>
              <a:cs typeface="Roboto Medium"/>
              <a:sym typeface="Roboto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104" name="Shape 104"/>
        <p:cNvGrpSpPr/>
        <p:nvPr/>
      </p:nvGrpSpPr>
      <p:grpSpPr>
        <a:xfrm>
          <a:off x="0" y="0"/>
          <a:ext cx="0" cy="0"/>
          <a:chOff x="0" y="0"/>
          <a:chExt cx="0" cy="0"/>
        </a:xfrm>
      </p:grpSpPr>
      <p:sp>
        <p:nvSpPr>
          <p:cNvPr id="105" name="Google Shape;105;p18"/>
          <p:cNvSpPr/>
          <p:nvPr/>
        </p:nvSpPr>
        <p:spPr>
          <a:xfrm>
            <a:off x="466725" y="463275"/>
            <a:ext cx="8229600" cy="41040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7380000" dist="1714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txBox="1"/>
          <p:nvPr>
            <p:ph type="ctrTitle"/>
          </p:nvPr>
        </p:nvSpPr>
        <p:spPr>
          <a:xfrm>
            <a:off x="311700" y="463275"/>
            <a:ext cx="8520600" cy="91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b="1" lang="en" sz="3600">
                <a:latin typeface="Roboto"/>
                <a:ea typeface="Roboto"/>
                <a:cs typeface="Roboto"/>
                <a:sym typeface="Roboto"/>
              </a:rPr>
              <a:t>Competitive Analysis  |  </a:t>
            </a:r>
            <a:r>
              <a:rPr b="1" lang="en" sz="3600">
                <a:solidFill>
                  <a:srgbClr val="CD1940"/>
                </a:solidFill>
                <a:latin typeface="Roboto"/>
                <a:ea typeface="Roboto"/>
                <a:cs typeface="Roboto"/>
                <a:sym typeface="Roboto"/>
              </a:rPr>
              <a:t>MeetUp</a:t>
            </a:r>
            <a:endParaRPr b="1" sz="3600">
              <a:solidFill>
                <a:srgbClr val="CD1940"/>
              </a:solidFill>
              <a:latin typeface="Roboto"/>
              <a:ea typeface="Roboto"/>
              <a:cs typeface="Roboto"/>
              <a:sym typeface="Roboto"/>
            </a:endParaRPr>
          </a:p>
        </p:txBody>
      </p:sp>
      <p:sp>
        <p:nvSpPr>
          <p:cNvPr id="107" name="Google Shape;107;p18"/>
          <p:cNvSpPr txBox="1"/>
          <p:nvPr/>
        </p:nvSpPr>
        <p:spPr>
          <a:xfrm>
            <a:off x="943000" y="1376175"/>
            <a:ext cx="3205200" cy="28629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The most similar to our idea</a:t>
            </a:r>
            <a:endParaRPr sz="1200">
              <a:latin typeface="Roboto Medium"/>
              <a:ea typeface="Roboto Medium"/>
              <a:cs typeface="Roboto Medium"/>
              <a:sym typeface="Roboto Medium"/>
            </a:endParaRPr>
          </a:p>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Is based around making and joining groups that host events.</a:t>
            </a:r>
            <a:endParaRPr sz="1200">
              <a:latin typeface="Roboto Medium"/>
              <a:ea typeface="Roboto Medium"/>
              <a:cs typeface="Roboto Medium"/>
              <a:sym typeface="Roboto Medium"/>
            </a:endParaRPr>
          </a:p>
          <a:p>
            <a:pPr indent="-304800" lvl="1" marL="9144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This can be an intimidating aspect to someone who is just trying it out for the first time.</a:t>
            </a:r>
            <a:endParaRPr sz="1200">
              <a:latin typeface="Roboto Medium"/>
              <a:ea typeface="Roboto Medium"/>
              <a:cs typeface="Roboto Medium"/>
              <a:sym typeface="Roboto Medium"/>
            </a:endParaRPr>
          </a:p>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The UI is clustered and hard to navigate.</a:t>
            </a:r>
            <a:endParaRPr sz="1200">
              <a:latin typeface="Roboto Medium"/>
              <a:ea typeface="Roboto Medium"/>
              <a:cs typeface="Roboto Medium"/>
              <a:sym typeface="Roboto Medium"/>
            </a:endParaRPr>
          </a:p>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Uses adds on the free version.</a:t>
            </a:r>
            <a:endParaRPr sz="1200">
              <a:latin typeface="Roboto Medium"/>
              <a:ea typeface="Roboto Medium"/>
              <a:cs typeface="Roboto Medium"/>
              <a:sym typeface="Roboto Medium"/>
            </a:endParaRPr>
          </a:p>
          <a:p>
            <a:pPr indent="-304800" lvl="1" marL="9144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Adds to clutter, annoys user.</a:t>
            </a:r>
            <a:endParaRPr sz="1200">
              <a:latin typeface="Roboto Medium"/>
              <a:ea typeface="Roboto Medium"/>
              <a:cs typeface="Roboto Medium"/>
              <a:sym typeface="Roboto Medium"/>
            </a:endParaRPr>
          </a:p>
        </p:txBody>
      </p:sp>
      <p:pic>
        <p:nvPicPr>
          <p:cNvPr id="108" name="Google Shape;108;p18"/>
          <p:cNvPicPr preferRelativeResize="0"/>
          <p:nvPr/>
        </p:nvPicPr>
        <p:blipFill rotWithShape="1">
          <a:blip r:embed="rId3">
            <a:alphaModFix/>
          </a:blip>
          <a:srcRect b="29607" l="0" r="0" t="22823"/>
          <a:stretch/>
        </p:blipFill>
        <p:spPr>
          <a:xfrm>
            <a:off x="4901250" y="1403027"/>
            <a:ext cx="3001401" cy="2538301"/>
          </a:xfrm>
          <a:prstGeom prst="rect">
            <a:avLst/>
          </a:prstGeom>
          <a:noFill/>
          <a:ln>
            <a:noFill/>
          </a:ln>
          <a:effectLst>
            <a:outerShdw blurRad="57150" rotWithShape="0" algn="bl" dir="5400000" dist="19050">
              <a:srgbClr val="000000">
                <a:alpha val="50000"/>
              </a:srgbClr>
            </a:outerShdw>
          </a:effectLst>
        </p:spPr>
      </p:pic>
      <p:sp>
        <p:nvSpPr>
          <p:cNvPr id="109" name="Google Shape;109;p18"/>
          <p:cNvSpPr txBox="1"/>
          <p:nvPr/>
        </p:nvSpPr>
        <p:spPr>
          <a:xfrm>
            <a:off x="218650" y="4593300"/>
            <a:ext cx="656100" cy="323100"/>
          </a:xfrm>
          <a:prstGeom prst="rect">
            <a:avLst/>
          </a:prstGeom>
          <a:noFill/>
          <a:ln>
            <a:noFill/>
          </a:ln>
          <a:effectLst>
            <a:outerShdw blurRad="85725" rotWithShape="0" algn="bl" dir="9240000" dist="2381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FFFF"/>
                </a:solidFill>
                <a:latin typeface="Roboto Medium"/>
                <a:ea typeface="Roboto Medium"/>
                <a:cs typeface="Roboto Medium"/>
                <a:sym typeface="Roboto Medium"/>
              </a:rPr>
              <a:t>Discover</a:t>
            </a:r>
            <a:endParaRPr sz="900">
              <a:solidFill>
                <a:srgbClr val="FFFFFF"/>
              </a:solidFill>
              <a:latin typeface="Roboto Medium"/>
              <a:ea typeface="Roboto Medium"/>
              <a:cs typeface="Roboto Medium"/>
              <a:sym typeface="Robot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113" name="Shape 113"/>
        <p:cNvGrpSpPr/>
        <p:nvPr/>
      </p:nvGrpSpPr>
      <p:grpSpPr>
        <a:xfrm>
          <a:off x="0" y="0"/>
          <a:ext cx="0" cy="0"/>
          <a:chOff x="0" y="0"/>
          <a:chExt cx="0" cy="0"/>
        </a:xfrm>
      </p:grpSpPr>
      <p:sp>
        <p:nvSpPr>
          <p:cNvPr id="114" name="Google Shape;114;p19"/>
          <p:cNvSpPr/>
          <p:nvPr/>
        </p:nvSpPr>
        <p:spPr>
          <a:xfrm>
            <a:off x="466725" y="463275"/>
            <a:ext cx="8229600" cy="41040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71438" rotWithShape="0" algn="bl" dir="7380000" dist="200025">
              <a:srgbClr val="000000">
                <a:alpha val="52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txBox="1"/>
          <p:nvPr>
            <p:ph type="ctrTitle"/>
          </p:nvPr>
        </p:nvSpPr>
        <p:spPr>
          <a:xfrm>
            <a:off x="311700" y="463275"/>
            <a:ext cx="8520600" cy="91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b="1" lang="en" sz="3600">
                <a:latin typeface="Roboto"/>
                <a:ea typeface="Roboto"/>
                <a:cs typeface="Roboto"/>
                <a:sym typeface="Roboto"/>
              </a:rPr>
              <a:t>Competitive Analysis  |  </a:t>
            </a:r>
            <a:r>
              <a:rPr b="1" lang="en" sz="3600">
                <a:solidFill>
                  <a:srgbClr val="CD1940"/>
                </a:solidFill>
                <a:latin typeface="Roboto"/>
                <a:ea typeface="Roboto"/>
                <a:cs typeface="Roboto"/>
                <a:sym typeface="Roboto"/>
              </a:rPr>
              <a:t>MeetUp</a:t>
            </a:r>
            <a:endParaRPr b="1" sz="3600">
              <a:solidFill>
                <a:srgbClr val="CD1940"/>
              </a:solidFill>
              <a:latin typeface="Roboto"/>
              <a:ea typeface="Roboto"/>
              <a:cs typeface="Roboto"/>
              <a:sym typeface="Roboto"/>
            </a:endParaRPr>
          </a:p>
        </p:txBody>
      </p:sp>
      <p:sp>
        <p:nvSpPr>
          <p:cNvPr id="116" name="Google Shape;116;p19"/>
          <p:cNvSpPr txBox="1"/>
          <p:nvPr/>
        </p:nvSpPr>
        <p:spPr>
          <a:xfrm>
            <a:off x="907550" y="1376175"/>
            <a:ext cx="32052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Frustrations from a bombardment of notifications for events they don’t want to join or events and groups they have joined.</a:t>
            </a:r>
            <a:endParaRPr sz="1200">
              <a:latin typeface="Roboto Medium"/>
              <a:ea typeface="Roboto Medium"/>
              <a:cs typeface="Roboto Medium"/>
              <a:sym typeface="Roboto Medium"/>
            </a:endParaRPr>
          </a:p>
        </p:txBody>
      </p:sp>
      <p:pic>
        <p:nvPicPr>
          <p:cNvPr id="117" name="Google Shape;117;p19"/>
          <p:cNvPicPr preferRelativeResize="0"/>
          <p:nvPr/>
        </p:nvPicPr>
        <p:blipFill rotWithShape="1">
          <a:blip r:embed="rId3">
            <a:alphaModFix/>
          </a:blip>
          <a:srcRect b="8947" l="5310" r="6908" t="11593"/>
          <a:stretch/>
        </p:blipFill>
        <p:spPr>
          <a:xfrm>
            <a:off x="4237675" y="1318900"/>
            <a:ext cx="1853326" cy="690600"/>
          </a:xfrm>
          <a:prstGeom prst="rect">
            <a:avLst/>
          </a:prstGeom>
          <a:noFill/>
          <a:ln>
            <a:noFill/>
          </a:ln>
          <a:effectLst>
            <a:outerShdw blurRad="57150" rotWithShape="0" algn="bl" dir="5400000" dist="19050">
              <a:srgbClr val="000000">
                <a:alpha val="50000"/>
              </a:srgbClr>
            </a:outerShdw>
          </a:effectLst>
        </p:spPr>
      </p:pic>
      <p:pic>
        <p:nvPicPr>
          <p:cNvPr id="118" name="Google Shape;118;p19"/>
          <p:cNvPicPr preferRelativeResize="0"/>
          <p:nvPr/>
        </p:nvPicPr>
        <p:blipFill>
          <a:blip r:embed="rId4">
            <a:alphaModFix/>
          </a:blip>
          <a:stretch>
            <a:fillRect/>
          </a:stretch>
        </p:blipFill>
        <p:spPr>
          <a:xfrm>
            <a:off x="6387874" y="1318895"/>
            <a:ext cx="1853326" cy="1447429"/>
          </a:xfrm>
          <a:prstGeom prst="rect">
            <a:avLst/>
          </a:prstGeom>
          <a:noFill/>
          <a:ln>
            <a:noFill/>
          </a:ln>
          <a:effectLst>
            <a:outerShdw blurRad="57150" rotWithShape="0" algn="bl" dir="5400000" dist="19050">
              <a:srgbClr val="000000">
                <a:alpha val="50000"/>
              </a:srgbClr>
            </a:outerShdw>
          </a:effectLst>
        </p:spPr>
      </p:pic>
      <p:pic>
        <p:nvPicPr>
          <p:cNvPr id="119" name="Google Shape;119;p19"/>
          <p:cNvPicPr preferRelativeResize="0"/>
          <p:nvPr/>
        </p:nvPicPr>
        <p:blipFill rotWithShape="1">
          <a:blip r:embed="rId5">
            <a:alphaModFix/>
          </a:blip>
          <a:srcRect b="9132" l="6294" r="7949" t="8960"/>
          <a:stretch/>
        </p:blipFill>
        <p:spPr>
          <a:xfrm>
            <a:off x="4237675" y="2082400"/>
            <a:ext cx="1624251" cy="728825"/>
          </a:xfrm>
          <a:prstGeom prst="rect">
            <a:avLst/>
          </a:prstGeom>
          <a:noFill/>
          <a:ln>
            <a:noFill/>
          </a:ln>
          <a:effectLst>
            <a:outerShdw blurRad="57150" rotWithShape="0" algn="bl" dir="5400000" dist="19050">
              <a:srgbClr val="000000">
                <a:alpha val="50000"/>
              </a:srgbClr>
            </a:outerShdw>
          </a:effectLst>
        </p:spPr>
      </p:pic>
      <p:cxnSp>
        <p:nvCxnSpPr>
          <p:cNvPr id="120" name="Google Shape;120;p19"/>
          <p:cNvCxnSpPr/>
          <p:nvPr/>
        </p:nvCxnSpPr>
        <p:spPr>
          <a:xfrm>
            <a:off x="4149150" y="3035075"/>
            <a:ext cx="4451100" cy="15600"/>
          </a:xfrm>
          <a:prstGeom prst="straightConnector1">
            <a:avLst/>
          </a:prstGeom>
          <a:noFill/>
          <a:ln cap="flat" cmpd="sng" w="28575">
            <a:solidFill>
              <a:schemeClr val="dk2"/>
            </a:solidFill>
            <a:prstDash val="solid"/>
            <a:round/>
            <a:headEnd len="med" w="med" type="none"/>
            <a:tailEnd len="med" w="med" type="none"/>
          </a:ln>
        </p:spPr>
      </p:cxnSp>
      <p:pic>
        <p:nvPicPr>
          <p:cNvPr id="121" name="Google Shape;121;p19"/>
          <p:cNvPicPr preferRelativeResize="0"/>
          <p:nvPr/>
        </p:nvPicPr>
        <p:blipFill rotWithShape="1">
          <a:blip r:embed="rId6">
            <a:alphaModFix/>
          </a:blip>
          <a:srcRect b="0" l="3861" r="5493" t="6924"/>
          <a:stretch/>
        </p:blipFill>
        <p:spPr>
          <a:xfrm>
            <a:off x="4237675" y="3274525"/>
            <a:ext cx="1832499" cy="1076750"/>
          </a:xfrm>
          <a:prstGeom prst="rect">
            <a:avLst/>
          </a:prstGeom>
          <a:noFill/>
          <a:ln>
            <a:noFill/>
          </a:ln>
          <a:effectLst>
            <a:outerShdw blurRad="57150" rotWithShape="0" algn="bl" dir="5400000" dist="19050">
              <a:srgbClr val="000000">
                <a:alpha val="50000"/>
              </a:srgbClr>
            </a:outerShdw>
          </a:effectLst>
        </p:spPr>
      </p:pic>
      <p:pic>
        <p:nvPicPr>
          <p:cNvPr id="122" name="Google Shape;122;p19"/>
          <p:cNvPicPr preferRelativeResize="0"/>
          <p:nvPr/>
        </p:nvPicPr>
        <p:blipFill rotWithShape="1">
          <a:blip r:embed="rId7">
            <a:alphaModFix/>
          </a:blip>
          <a:srcRect b="11590" l="5604" r="5852" t="-11590"/>
          <a:stretch/>
        </p:blipFill>
        <p:spPr>
          <a:xfrm>
            <a:off x="6387875" y="3175625"/>
            <a:ext cx="1993875" cy="750450"/>
          </a:xfrm>
          <a:prstGeom prst="rect">
            <a:avLst/>
          </a:prstGeom>
          <a:noFill/>
          <a:ln>
            <a:noFill/>
          </a:ln>
          <a:effectLst>
            <a:outerShdw blurRad="57150" rotWithShape="0" algn="bl" dir="5400000" dist="19050">
              <a:srgbClr val="000000">
                <a:alpha val="50000"/>
              </a:srgbClr>
            </a:outerShdw>
          </a:effectLst>
        </p:spPr>
      </p:pic>
      <p:sp>
        <p:nvSpPr>
          <p:cNvPr id="123" name="Google Shape;123;p19"/>
          <p:cNvSpPr txBox="1"/>
          <p:nvPr/>
        </p:nvSpPr>
        <p:spPr>
          <a:xfrm>
            <a:off x="907550" y="2990850"/>
            <a:ext cx="3205200" cy="14775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It does have its fair share of positive reviews for improving social lives.</a:t>
            </a:r>
            <a:endParaRPr sz="1200">
              <a:latin typeface="Roboto Medium"/>
              <a:ea typeface="Roboto Medium"/>
              <a:cs typeface="Roboto Medium"/>
              <a:sym typeface="Roboto Medium"/>
            </a:endParaRPr>
          </a:p>
          <a:p>
            <a:pPr indent="-304800" lvl="0" marL="457200" rtl="0" algn="l">
              <a:lnSpc>
                <a:spcPct val="150000"/>
              </a:lnSpc>
              <a:spcBef>
                <a:spcPts val="0"/>
              </a:spcBef>
              <a:spcAft>
                <a:spcPts val="0"/>
              </a:spcAft>
              <a:buSzPts val="1200"/>
              <a:buFont typeface="Roboto Medium"/>
              <a:buChar char="●"/>
            </a:pPr>
            <a:r>
              <a:rPr lang="en" sz="1200">
                <a:latin typeface="Roboto Medium"/>
                <a:ea typeface="Roboto Medium"/>
                <a:cs typeface="Roboto Medium"/>
                <a:sym typeface="Roboto Medium"/>
              </a:rPr>
              <a:t>A lot of poor reviews that acknowledge that it is a good concept.</a:t>
            </a:r>
            <a:endParaRPr sz="1200">
              <a:latin typeface="Roboto Medium"/>
              <a:ea typeface="Roboto Medium"/>
              <a:cs typeface="Roboto Medium"/>
              <a:sym typeface="Roboto Medium"/>
            </a:endParaRPr>
          </a:p>
        </p:txBody>
      </p:sp>
      <p:sp>
        <p:nvSpPr>
          <p:cNvPr id="124" name="Google Shape;124;p19"/>
          <p:cNvSpPr txBox="1"/>
          <p:nvPr/>
        </p:nvSpPr>
        <p:spPr>
          <a:xfrm>
            <a:off x="223850" y="4591675"/>
            <a:ext cx="656100" cy="323100"/>
          </a:xfrm>
          <a:prstGeom prst="rect">
            <a:avLst/>
          </a:prstGeom>
          <a:noFill/>
          <a:ln>
            <a:noFill/>
          </a:ln>
          <a:effectLst>
            <a:outerShdw blurRad="85725" rotWithShape="0" algn="bl" dir="9240000" dist="2381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FFFF"/>
                </a:solidFill>
                <a:latin typeface="Roboto Medium"/>
                <a:ea typeface="Roboto Medium"/>
                <a:cs typeface="Roboto Medium"/>
                <a:sym typeface="Roboto Medium"/>
              </a:rPr>
              <a:t>Discover</a:t>
            </a:r>
            <a:endParaRPr sz="900">
              <a:solidFill>
                <a:srgbClr val="FFFFFF"/>
              </a:solidFill>
              <a:latin typeface="Roboto Medium"/>
              <a:ea typeface="Roboto Medium"/>
              <a:cs typeface="Roboto Medium"/>
              <a:sym typeface="Robot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51C75"/>
            </a:gs>
            <a:gs pos="50000">
              <a:srgbClr val="472798"/>
            </a:gs>
            <a:gs pos="100000">
              <a:srgbClr val="434343"/>
            </a:gs>
          </a:gsLst>
          <a:path path="circle">
            <a:fillToRect b="50%" l="50%" r="50%" t="50%"/>
          </a:path>
          <a:tileRect/>
        </a:gradFill>
      </p:bgPr>
    </p:bg>
    <p:spTree>
      <p:nvGrpSpPr>
        <p:cNvPr id="128" name="Shape 128"/>
        <p:cNvGrpSpPr/>
        <p:nvPr/>
      </p:nvGrpSpPr>
      <p:grpSpPr>
        <a:xfrm>
          <a:off x="0" y="0"/>
          <a:ext cx="0" cy="0"/>
          <a:chOff x="0" y="0"/>
          <a:chExt cx="0" cy="0"/>
        </a:xfrm>
      </p:grpSpPr>
      <p:sp>
        <p:nvSpPr>
          <p:cNvPr id="129" name="Google Shape;129;p20"/>
          <p:cNvSpPr/>
          <p:nvPr/>
        </p:nvSpPr>
        <p:spPr>
          <a:xfrm>
            <a:off x="466725" y="463275"/>
            <a:ext cx="8229600" cy="41040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8400000" dist="190500">
              <a:srgbClr val="000000">
                <a:alpha val="4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txBox="1"/>
          <p:nvPr>
            <p:ph type="ctrTitle"/>
          </p:nvPr>
        </p:nvSpPr>
        <p:spPr>
          <a:xfrm>
            <a:off x="311700" y="463275"/>
            <a:ext cx="8520600" cy="91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b="1" lang="en" sz="3600">
                <a:latin typeface="Roboto"/>
                <a:ea typeface="Roboto"/>
                <a:cs typeface="Roboto"/>
                <a:sym typeface="Roboto"/>
              </a:rPr>
              <a:t>Competitive Analysis  |  </a:t>
            </a:r>
            <a:r>
              <a:rPr b="1" lang="en" sz="3600">
                <a:solidFill>
                  <a:srgbClr val="CD1940"/>
                </a:solidFill>
                <a:latin typeface="Roboto"/>
                <a:ea typeface="Roboto"/>
                <a:cs typeface="Roboto"/>
                <a:sym typeface="Roboto"/>
              </a:rPr>
              <a:t>MeetUp</a:t>
            </a:r>
            <a:endParaRPr b="1" sz="3600">
              <a:solidFill>
                <a:srgbClr val="CD1940"/>
              </a:solidFill>
              <a:latin typeface="Roboto"/>
              <a:ea typeface="Roboto"/>
              <a:cs typeface="Roboto"/>
              <a:sym typeface="Roboto"/>
            </a:endParaRPr>
          </a:p>
        </p:txBody>
      </p:sp>
      <p:sp>
        <p:nvSpPr>
          <p:cNvPr id="131" name="Google Shape;131;p20"/>
          <p:cNvSpPr txBox="1"/>
          <p:nvPr/>
        </p:nvSpPr>
        <p:spPr>
          <a:xfrm>
            <a:off x="3295875" y="1376175"/>
            <a:ext cx="2227800" cy="5079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Roboto"/>
                <a:ea typeface="Roboto"/>
                <a:cs typeface="Roboto"/>
                <a:sym typeface="Roboto"/>
              </a:rPr>
              <a:t>Lessons Learned</a:t>
            </a:r>
            <a:endParaRPr b="1" sz="2100">
              <a:latin typeface="Roboto"/>
              <a:ea typeface="Roboto"/>
              <a:cs typeface="Roboto"/>
              <a:sym typeface="Roboto"/>
            </a:endParaRPr>
          </a:p>
        </p:txBody>
      </p:sp>
      <p:sp>
        <p:nvSpPr>
          <p:cNvPr id="132" name="Google Shape;132;p20"/>
          <p:cNvSpPr txBox="1"/>
          <p:nvPr/>
        </p:nvSpPr>
        <p:spPr>
          <a:xfrm>
            <a:off x="874600" y="2418575"/>
            <a:ext cx="2998500" cy="17547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Should be more casual so people don’t feel intimidated to try it for the first time.</a:t>
            </a:r>
            <a:endParaRPr sz="1200">
              <a:solidFill>
                <a:schemeClr val="dk1"/>
              </a:solidFill>
              <a:latin typeface="Roboto Medium"/>
              <a:ea typeface="Roboto Medium"/>
              <a:cs typeface="Roboto Medium"/>
              <a:sym typeface="Roboto Medium"/>
            </a:endParaRPr>
          </a:p>
          <a:p>
            <a:pPr indent="-304800" lvl="0" marL="457200" rtl="0" algn="l">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We want posts to be from real people not groups or companies hosting events.</a:t>
            </a:r>
            <a:endParaRPr sz="1200">
              <a:latin typeface="Roboto Medium"/>
              <a:ea typeface="Roboto Medium"/>
              <a:cs typeface="Roboto Medium"/>
              <a:sym typeface="Roboto Medium"/>
            </a:endParaRPr>
          </a:p>
        </p:txBody>
      </p:sp>
      <p:sp>
        <p:nvSpPr>
          <p:cNvPr id="133" name="Google Shape;133;p20"/>
          <p:cNvSpPr txBox="1"/>
          <p:nvPr/>
        </p:nvSpPr>
        <p:spPr>
          <a:xfrm>
            <a:off x="5083225" y="2418575"/>
            <a:ext cx="3071400" cy="17547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Posts should not have hero images</a:t>
            </a:r>
            <a:endParaRPr sz="1200">
              <a:solidFill>
                <a:schemeClr val="dk1"/>
              </a:solidFill>
              <a:latin typeface="Roboto Medium"/>
              <a:ea typeface="Roboto Medium"/>
              <a:cs typeface="Roboto Medium"/>
              <a:sym typeface="Roboto Medium"/>
            </a:endParaRPr>
          </a:p>
          <a:p>
            <a:pPr indent="-304800" lvl="0" marL="457200" rtl="0" algn="l">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You should not have to join or create a group to be able to create or join a event post.</a:t>
            </a:r>
            <a:endParaRPr sz="1200">
              <a:solidFill>
                <a:schemeClr val="dk1"/>
              </a:solidFill>
              <a:latin typeface="Roboto Medium"/>
              <a:ea typeface="Roboto Medium"/>
              <a:cs typeface="Roboto Medium"/>
              <a:sym typeface="Roboto Medium"/>
            </a:endParaRPr>
          </a:p>
          <a:p>
            <a:pPr indent="-304800" lvl="0" marL="457200" rtl="0" algn="l">
              <a:lnSpc>
                <a:spcPct val="150000"/>
              </a:lnSpc>
              <a:spcBef>
                <a:spcPts val="0"/>
              </a:spcBef>
              <a:spcAft>
                <a:spcPts val="0"/>
              </a:spcAft>
              <a:buClr>
                <a:schemeClr val="dk1"/>
              </a:buClr>
              <a:buSzPts val="1200"/>
              <a:buFont typeface="Roboto Medium"/>
              <a:buChar char="●"/>
            </a:pPr>
            <a:r>
              <a:rPr lang="en" sz="1200">
                <a:solidFill>
                  <a:schemeClr val="dk1"/>
                </a:solidFill>
                <a:latin typeface="Roboto Medium"/>
                <a:ea typeface="Roboto Medium"/>
                <a:cs typeface="Roboto Medium"/>
                <a:sym typeface="Roboto Medium"/>
              </a:rPr>
              <a:t>Users should have control over notifications</a:t>
            </a:r>
            <a:endParaRPr sz="1200">
              <a:solidFill>
                <a:schemeClr val="dk1"/>
              </a:solidFill>
              <a:latin typeface="Roboto Medium"/>
              <a:ea typeface="Roboto Medium"/>
              <a:cs typeface="Roboto Medium"/>
              <a:sym typeface="Roboto Medium"/>
            </a:endParaRPr>
          </a:p>
        </p:txBody>
      </p:sp>
      <p:sp>
        <p:nvSpPr>
          <p:cNvPr id="134" name="Google Shape;134;p20"/>
          <p:cNvSpPr txBox="1"/>
          <p:nvPr/>
        </p:nvSpPr>
        <p:spPr>
          <a:xfrm>
            <a:off x="218500" y="4591675"/>
            <a:ext cx="656100" cy="323100"/>
          </a:xfrm>
          <a:prstGeom prst="rect">
            <a:avLst/>
          </a:prstGeom>
          <a:noFill/>
          <a:ln>
            <a:noFill/>
          </a:ln>
          <a:effectLst>
            <a:outerShdw blurRad="85725" rotWithShape="0" algn="bl" dir="9240000" dist="2381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FFFF"/>
                </a:solidFill>
                <a:latin typeface="Roboto Medium"/>
                <a:ea typeface="Roboto Medium"/>
                <a:cs typeface="Roboto Medium"/>
                <a:sym typeface="Roboto Medium"/>
              </a:rPr>
              <a:t>Discover</a:t>
            </a:r>
            <a:endParaRPr sz="900">
              <a:solidFill>
                <a:srgbClr val="FFFFFF"/>
              </a:solidFill>
              <a:latin typeface="Roboto Medium"/>
              <a:ea typeface="Roboto Medium"/>
              <a:cs typeface="Roboto Medium"/>
              <a:sym typeface="Roboto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21"/>
          <p:cNvSpPr/>
          <p:nvPr/>
        </p:nvSpPr>
        <p:spPr>
          <a:xfrm>
            <a:off x="3048125" y="1613850"/>
            <a:ext cx="2691300" cy="1634700"/>
          </a:xfrm>
          <a:prstGeom prst="roundRect">
            <a:avLst>
              <a:gd fmla="val 16667" name="adj"/>
            </a:avLst>
          </a:prstGeom>
          <a:gradFill>
            <a:gsLst>
              <a:gs pos="0">
                <a:srgbClr val="351C75"/>
              </a:gs>
              <a:gs pos="50000">
                <a:srgbClr val="472798"/>
              </a:gs>
              <a:gs pos="100000">
                <a:srgbClr val="434343"/>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8100000" dist="1047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txBox="1"/>
          <p:nvPr/>
        </p:nvSpPr>
        <p:spPr>
          <a:xfrm>
            <a:off x="3123575" y="1697150"/>
            <a:ext cx="2535300" cy="1473300"/>
          </a:xfrm>
          <a:prstGeom prst="rect">
            <a:avLst/>
          </a:prstGeom>
          <a:noFill/>
          <a:ln>
            <a:noFill/>
          </a:ln>
          <a:effectLst>
            <a:outerShdw blurRad="57150" rotWithShape="0" algn="bl" dir="6360000" dist="762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oboto"/>
                <a:ea typeface="Roboto"/>
                <a:cs typeface="Roboto"/>
                <a:sym typeface="Roboto"/>
              </a:rPr>
              <a:t>Surveys</a:t>
            </a:r>
            <a:endParaRPr b="1" sz="2400">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